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6" r:id="rId2"/>
    <p:sldId id="440" r:id="rId3"/>
    <p:sldId id="446" r:id="rId4"/>
    <p:sldId id="447" r:id="rId5"/>
    <p:sldId id="448" r:id="rId6"/>
    <p:sldId id="449" r:id="rId7"/>
    <p:sldId id="450" r:id="rId8"/>
    <p:sldId id="435" r:id="rId9"/>
    <p:sldId id="452" r:id="rId10"/>
    <p:sldId id="453" r:id="rId11"/>
    <p:sldId id="434" r:id="rId12"/>
    <p:sldId id="451" r:id="rId13"/>
    <p:sldId id="454" r:id="rId14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29"/>
    <a:srgbClr val="EBD0FC"/>
    <a:srgbClr val="D1E7FB"/>
    <a:srgbClr val="66FF33"/>
    <a:srgbClr val="4982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0" autoAdjust="0"/>
    <p:restoredTop sz="93811" autoAdjust="0"/>
  </p:normalViewPr>
  <p:slideViewPr>
    <p:cSldViewPr>
      <p:cViewPr>
        <p:scale>
          <a:sx n="60" d="100"/>
          <a:sy n="60" d="100"/>
        </p:scale>
        <p:origin x="-902" y="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Фінансування</a:t>
            </a:r>
            <a:r>
              <a:rPr lang="uk-UA" baseline="0" dirty="0" smtClean="0"/>
              <a:t> с</a:t>
            </a:r>
            <a:r>
              <a:rPr lang="uk-UA" dirty="0" smtClean="0"/>
              <a:t>оціальних послуг</a:t>
            </a:r>
            <a:endParaRPr lang="uk-UA" dirty="0"/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369867518479901"/>
          <c:y val="0.25065556441441145"/>
          <c:w val="0.28441155887982417"/>
          <c:h val="0.358946228196867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Фінансування</a:t>
            </a:r>
            <a:r>
              <a:rPr lang="uk-UA" baseline="0" dirty="0" smtClean="0"/>
              <a:t> с</a:t>
            </a:r>
            <a:r>
              <a:rPr lang="uk-UA" dirty="0" smtClean="0"/>
              <a:t>оціальних послуг</a:t>
            </a:r>
            <a:endParaRPr lang="uk-UA" dirty="0"/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369867518479901"/>
          <c:y val="0.25065556441441145"/>
          <c:w val="0.28441155887982417"/>
          <c:h val="0.358946228196867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Фінансування</a:t>
            </a:r>
            <a:r>
              <a:rPr lang="uk-UA" baseline="0" dirty="0" smtClean="0"/>
              <a:t> с</a:t>
            </a:r>
            <a:r>
              <a:rPr lang="uk-UA" dirty="0" smtClean="0"/>
              <a:t>оціальних послуг</a:t>
            </a:r>
            <a:endParaRPr lang="uk-UA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Соціальні послуги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Бюджетні кошти</c:v>
                </c:pt>
                <c:pt idx="1">
                  <c:v>Соціалні інвестиції</c:v>
                </c:pt>
                <c:pt idx="2">
                  <c:v>Кошти клієнтів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</c:v>
                </c:pt>
                <c:pt idx="1">
                  <c:v>19</c:v>
                </c:pt>
                <c:pt idx="2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369867518479901"/>
          <c:y val="0.25065556441441145"/>
          <c:w val="0.28441155887982417"/>
          <c:h val="0.358946228196867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9561968-ABB3-4041-B9F9-D0EB5A162B4B}" type="datetimeFigureOut">
              <a:rPr lang="uk-UA"/>
              <a:pPr>
                <a:defRPr/>
              </a:pPr>
              <a:t>13.12.2015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0063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0063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369B4D8-9796-46DE-958E-0089D176ECB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4716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CF3CA4-96B7-433B-BA4E-5DDF86FA28DA}" type="datetimeFigureOut">
              <a:rPr lang="uk-UA"/>
              <a:pPr>
                <a:defRPr/>
              </a:pPr>
              <a:t>13.12.2015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D986749-BFA6-4F5F-91AC-DABFB4184DB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1954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7368D-DD0B-4A0A-9C26-AEA29F29E4FF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20DA2-EC70-425F-8325-F9C3C57C9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305210"/>
      </p:ext>
    </p:extLst>
  </p:cSld>
  <p:clrMapOvr>
    <a:masterClrMapping/>
  </p:clrMapOvr>
  <p:transition spd="slow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DE0AA-135F-4AE1-84CA-0FE9C1DC5C14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E67C8-3245-415D-84C3-31662D169C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200345"/>
      </p:ext>
    </p:extLst>
  </p:cSld>
  <p:clrMapOvr>
    <a:masterClrMapping/>
  </p:clrMapOvr>
  <p:transition spd="slow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EA762-850D-4366-9167-52548355E926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035A-478C-4FC3-9F2B-4A5769B9C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268422"/>
      </p:ext>
    </p:extLst>
  </p:cSld>
  <p:clrMapOvr>
    <a:masterClrMapping/>
  </p:clrMapOvr>
  <p:transition spd="slow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73048-5BB6-43F3-83B3-9F61FDB5A201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87E23-A80F-4CFE-A3BF-8796455B28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663514"/>
      </p:ext>
    </p:extLst>
  </p:cSld>
  <p:clrMapOvr>
    <a:masterClrMapping/>
  </p:clrMapOvr>
  <p:transition spd="slow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005B1-8B73-4632-81D8-6644F25DCECD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860FD-5AA1-4521-8475-FE9A4CD989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987253"/>
      </p:ext>
    </p:extLst>
  </p:cSld>
  <p:clrMapOvr>
    <a:masterClrMapping/>
  </p:clrMapOvr>
  <p:transition spd="slow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7DEFC-60A6-435B-A0B7-23F7301CBA12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4DF4C-E6AA-402F-8C6B-9BF79AB8D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537154"/>
      </p:ext>
    </p:extLst>
  </p:cSld>
  <p:clrMapOvr>
    <a:masterClrMapping/>
  </p:clrMapOvr>
  <p:transition spd="slow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03802-B7CE-4008-ACAA-21CE38CCC251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501DE-0A94-42CE-9609-EB3ADED25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458834"/>
      </p:ext>
    </p:extLst>
  </p:cSld>
  <p:clrMapOvr>
    <a:masterClrMapping/>
  </p:clrMapOvr>
  <p:transition spd="slow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15BDA-8F9A-4CE5-966A-C33732016CC4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F78FA-A94F-4145-AFA0-B16EC02C0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217960"/>
      </p:ext>
    </p:extLst>
  </p:cSld>
  <p:clrMapOvr>
    <a:masterClrMapping/>
  </p:clrMapOvr>
  <p:transition spd="slow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4AD66-4277-43DA-B5C2-B7CD553C4E11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C09F-498F-4CBF-A5B1-28B5D1B04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935825"/>
      </p:ext>
    </p:extLst>
  </p:cSld>
  <p:clrMapOvr>
    <a:masterClrMapping/>
  </p:clrMapOvr>
  <p:transition spd="slow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E7B79-2A35-4794-A463-BC6094671D36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BFC6-F531-414E-B1CD-C724FEEEA9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837011"/>
      </p:ext>
    </p:extLst>
  </p:cSld>
  <p:clrMapOvr>
    <a:masterClrMapping/>
  </p:clrMapOvr>
  <p:transition spd="slow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2AE0A-F347-413B-AD38-12EBBD71F802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938CF-45FE-4C4B-A10E-9414BC1AE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122633"/>
      </p:ext>
    </p:extLst>
  </p:cSld>
  <p:clrMapOvr>
    <a:masterClrMapping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  <a:endParaRPr lang="en-US" altLang="uk-U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A7D67C-A98A-4C2B-9721-046C08A9B7BF}" type="datetimeFigureOut">
              <a:rPr lang="ru-RU"/>
              <a:pPr>
                <a:defRPr/>
              </a:pPr>
              <a:t>13.12.2015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38F197-7B14-4B5A-B2DF-A31A3886F2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  <a:endParaRPr lang="en-US" altLang="uk-UA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01" r:id="rId2"/>
    <p:sldLayoutId id="2147484207" r:id="rId3"/>
    <p:sldLayoutId id="2147484202" r:id="rId4"/>
    <p:sldLayoutId id="2147484203" r:id="rId5"/>
    <p:sldLayoutId id="2147484204" r:id="rId6"/>
    <p:sldLayoutId id="2147484208" r:id="rId7"/>
    <p:sldLayoutId id="2147484209" r:id="rId8"/>
    <p:sldLayoutId id="2147484210" r:id="rId9"/>
    <p:sldLayoutId id="2147484205" r:id="rId10"/>
    <p:sldLayoutId id="2147484211" r:id="rId11"/>
  </p:sldLayoutIdLst>
  <p:transition spd="slow">
    <p:wipe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1006475" y="260350"/>
            <a:ext cx="7202488" cy="18002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Реформування системи  надання соціальних послуг в умовах децентралізації</a:t>
            </a:r>
            <a:endParaRPr lang="uk-UA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Подзаголовок 2"/>
          <p:cNvSpPr txBox="1">
            <a:spLocks/>
          </p:cNvSpPr>
          <p:nvPr/>
        </p:nvSpPr>
        <p:spPr bwMode="auto">
          <a:xfrm>
            <a:off x="611188" y="2205038"/>
            <a:ext cx="7993062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uk-UA" altLang="uk-UA" sz="4000" b="1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1"/>
          <p:cNvSpPr>
            <a:spLocks noChangeArrowheads="1"/>
          </p:cNvSpPr>
          <p:nvPr/>
        </p:nvSpPr>
        <p:spPr bwMode="auto">
          <a:xfrm>
            <a:off x="179388" y="2595563"/>
            <a:ext cx="8713787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34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Модель надання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34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соціальних послуг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34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територіальній громаді</a:t>
            </a:r>
          </a:p>
        </p:txBody>
      </p:sp>
      <p:sp>
        <p:nvSpPr>
          <p:cNvPr id="8197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71600" y="4692104"/>
            <a:ext cx="6400800" cy="825128"/>
          </a:xfrm>
        </p:spPr>
        <p:txBody>
          <a:bodyPr/>
          <a:lstStyle/>
          <a:p>
            <a:r>
              <a:rPr lang="uk-UA" altLang="uk-UA" dirty="0" smtClean="0"/>
              <a:t>Всеукраїнський круглий стіл</a:t>
            </a:r>
          </a:p>
          <a:p>
            <a:r>
              <a:rPr lang="uk-UA" altLang="uk-UA" dirty="0" smtClean="0"/>
              <a:t>15 грудня 2015 року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79432518"/>
              </p:ext>
            </p:extLst>
          </p:nvPr>
        </p:nvGraphicFramePr>
        <p:xfrm>
          <a:off x="917352" y="655241"/>
          <a:ext cx="672040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23528" y="1124744"/>
            <a:ext cx="8568952" cy="5035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err="1" smtClean="0"/>
              <a:t>Розвинені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країни</a:t>
            </a:r>
            <a:r>
              <a:rPr lang="ru-RU" sz="2800" b="1" dirty="0" smtClean="0"/>
              <a:t>:</a:t>
            </a:r>
          </a:p>
          <a:p>
            <a:r>
              <a:rPr lang="ru-RU" sz="2800" dirty="0"/>
              <a:t>48% </a:t>
            </a:r>
            <a:r>
              <a:rPr lang="ru-RU" sz="2800" dirty="0" err="1"/>
              <a:t>экономічна</a:t>
            </a:r>
            <a:r>
              <a:rPr lang="ru-RU" sz="2800" dirty="0"/>
              <a:t> </a:t>
            </a:r>
            <a:r>
              <a:rPr lang="ru-RU" sz="2800" dirty="0" err="1"/>
              <a:t>активність</a:t>
            </a:r>
            <a:r>
              <a:rPr lang="ru-RU" sz="2800" dirty="0"/>
              <a:t>; </a:t>
            </a:r>
          </a:p>
          <a:p>
            <a:pPr lvl="0"/>
            <a:r>
              <a:rPr lang="ru-RU" sz="2800" dirty="0" smtClean="0"/>
              <a:t>41% </a:t>
            </a:r>
            <a:r>
              <a:rPr lang="ru-RU" sz="2800" dirty="0" err="1" smtClean="0"/>
              <a:t>бюджетне</a:t>
            </a:r>
            <a:r>
              <a:rPr lang="ru-RU" sz="2800" dirty="0" smtClean="0"/>
              <a:t> </a:t>
            </a:r>
            <a:r>
              <a:rPr lang="ru-RU" sz="2800" dirty="0" err="1" smtClean="0"/>
              <a:t>фінансування</a:t>
            </a:r>
            <a:r>
              <a:rPr lang="ru-RU" sz="2800" dirty="0" smtClean="0"/>
              <a:t>; </a:t>
            </a:r>
            <a:endParaRPr lang="ru-RU" sz="2800" dirty="0"/>
          </a:p>
          <a:p>
            <a:pPr lvl="0"/>
            <a:r>
              <a:rPr lang="ru-RU" sz="2800" dirty="0" smtClean="0"/>
              <a:t>11% </a:t>
            </a:r>
            <a:r>
              <a:rPr lang="ru-RU" sz="2800" dirty="0" err="1" smtClean="0"/>
              <a:t>філантропия</a:t>
            </a:r>
            <a:endParaRPr lang="uk-UA" sz="2800" dirty="0"/>
          </a:p>
          <a:p>
            <a:pPr eaLnBrk="1" hangingPunct="1">
              <a:lnSpc>
                <a:spcPct val="90000"/>
              </a:lnSpc>
              <a:defRPr/>
            </a:pPr>
            <a:endParaRPr lang="ru-RU" sz="2800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/>
              <a:t>Центральна та </a:t>
            </a:r>
            <a:r>
              <a:rPr lang="ru-RU" sz="2800" b="1" dirty="0" err="1" smtClean="0"/>
              <a:t>Східна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Європа</a:t>
            </a:r>
            <a:r>
              <a:rPr lang="ru-RU" sz="2800" b="1" dirty="0" smtClean="0"/>
              <a:t>:</a:t>
            </a:r>
            <a:endParaRPr lang="ru-RU" sz="2800" b="1" dirty="0"/>
          </a:p>
          <a:p>
            <a:pPr eaLnBrk="1" hangingPunct="1">
              <a:defRPr/>
            </a:pPr>
            <a:r>
              <a:rPr lang="ru-RU" sz="2800" dirty="0" smtClean="0"/>
              <a:t>46% </a:t>
            </a:r>
            <a:r>
              <a:rPr lang="ru-RU" sz="2800" dirty="0" err="1"/>
              <a:t>экономічна</a:t>
            </a:r>
            <a:r>
              <a:rPr lang="ru-RU" sz="2800" dirty="0"/>
              <a:t> </a:t>
            </a:r>
            <a:r>
              <a:rPr lang="ru-RU" sz="2800" dirty="0" err="1"/>
              <a:t>активність</a:t>
            </a:r>
            <a:r>
              <a:rPr lang="ru-RU" sz="2800" dirty="0"/>
              <a:t>; </a:t>
            </a:r>
          </a:p>
          <a:p>
            <a:pPr lvl="0"/>
            <a:r>
              <a:rPr lang="ru-RU" sz="2800" dirty="0" smtClean="0"/>
              <a:t>33% </a:t>
            </a:r>
            <a:r>
              <a:rPr lang="ru-RU" sz="2800" dirty="0" err="1"/>
              <a:t>бюджетне</a:t>
            </a:r>
            <a:r>
              <a:rPr lang="ru-RU" sz="2800" dirty="0"/>
              <a:t> </a:t>
            </a:r>
            <a:r>
              <a:rPr lang="ru-RU" sz="2800" dirty="0" err="1"/>
              <a:t>фінансування</a:t>
            </a:r>
            <a:r>
              <a:rPr lang="ru-RU" sz="2800" dirty="0"/>
              <a:t>; </a:t>
            </a:r>
          </a:p>
          <a:p>
            <a:pPr lvl="0"/>
            <a:r>
              <a:rPr lang="ru-RU" sz="2800" dirty="0" smtClean="0"/>
              <a:t>21</a:t>
            </a:r>
            <a:r>
              <a:rPr lang="ru-RU" sz="2800" dirty="0"/>
              <a:t>% </a:t>
            </a:r>
            <a:r>
              <a:rPr lang="ru-RU" sz="2800" dirty="0" err="1"/>
              <a:t>філантропия</a:t>
            </a:r>
            <a:endParaRPr lang="uk-UA" sz="2800" dirty="0"/>
          </a:p>
          <a:p>
            <a:pPr lvl="0">
              <a:defRPr/>
            </a:pPr>
            <a:endParaRPr lang="ru-RU" sz="2400" b="1" dirty="0" smtClean="0"/>
          </a:p>
          <a:p>
            <a:pPr lvl="0">
              <a:defRPr/>
            </a:pPr>
            <a:r>
              <a:rPr lang="ru-RU" sz="2400" b="1" dirty="0" err="1" smtClean="0"/>
              <a:t>Відповідно</a:t>
            </a:r>
            <a:r>
              <a:rPr lang="ru-RU" sz="2400" b="1" dirty="0" smtClean="0"/>
              <a:t> </a:t>
            </a:r>
            <a:r>
              <a:rPr lang="ru-RU" sz="2400" b="1" dirty="0"/>
              <a:t>до </a:t>
            </a:r>
            <a:r>
              <a:rPr lang="ru-RU" sz="2400" b="1" dirty="0" err="1"/>
              <a:t>досліджень</a:t>
            </a:r>
            <a:r>
              <a:rPr lang="ru-RU" sz="2400" b="1" dirty="0"/>
              <a:t> </a:t>
            </a:r>
            <a:r>
              <a:rPr lang="ru-RU" sz="2400" b="1" dirty="0" err="1"/>
              <a:t>Інституту</a:t>
            </a:r>
            <a:r>
              <a:rPr lang="ru-RU" sz="2400" b="1" dirty="0"/>
              <a:t> Джона </a:t>
            </a:r>
            <a:r>
              <a:rPr lang="ru-RU" sz="2400" b="1" dirty="0" err="1"/>
              <a:t>Хопкінса</a:t>
            </a:r>
            <a:r>
              <a:rPr lang="ru-RU" sz="2400" b="1" dirty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dirty="0"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Джерела надходжень НУО</a:t>
            </a:r>
            <a:endParaRPr lang="uk-UA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446880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1" y="-27384"/>
            <a:ext cx="9144000" cy="6858000"/>
          </a:xfrm>
          <a:prstGeom prst="rect">
            <a:avLst/>
          </a:prstGeom>
          <a:solidFill>
            <a:srgbClr val="EBD0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604067119"/>
              </p:ext>
            </p:extLst>
          </p:nvPr>
        </p:nvGraphicFramePr>
        <p:xfrm>
          <a:off x="917352" y="655241"/>
          <a:ext cx="672040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3469059" y="2204864"/>
            <a:ext cx="1462981" cy="1569660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Соціальні послуги в установах</a:t>
            </a:r>
          </a:p>
          <a:p>
            <a:pPr algn="ctr">
              <a:defRPr/>
            </a:pPr>
            <a:endParaRPr lang="uk-UA" sz="16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uk-UA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Соціальне замовлення</a:t>
            </a:r>
            <a:endParaRPr lang="uk-UA" sz="16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475656" y="2204864"/>
            <a:ext cx="1462981" cy="1077218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Платні послуги за рахунок отримувача</a:t>
            </a:r>
            <a:endParaRPr lang="uk-U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72915" y="3792909"/>
            <a:ext cx="1462981" cy="1436291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defRPr/>
            </a:pPr>
            <a:r>
              <a:rPr lang="uk-UA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ДПП</a:t>
            </a:r>
          </a:p>
          <a:p>
            <a:pPr algn="ctr">
              <a:spcBef>
                <a:spcPts val="200"/>
              </a:spcBef>
              <a:defRPr/>
            </a:pPr>
            <a:r>
              <a:rPr lang="uk-UA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Соціально-відповідальний бізнес</a:t>
            </a:r>
          </a:p>
          <a:p>
            <a:pPr algn="ctr">
              <a:spcBef>
                <a:spcPts val="200"/>
              </a:spcBef>
              <a:defRPr/>
            </a:pPr>
            <a:r>
              <a:rPr lang="uk-UA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Податкові преференції</a:t>
            </a:r>
            <a:endParaRPr lang="uk-UA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4500563" y="-3175"/>
            <a:ext cx="4643437" cy="6858000"/>
          </a:xfrm>
          <a:prstGeom prst="rect">
            <a:avLst/>
          </a:prstGeom>
          <a:solidFill>
            <a:srgbClr val="EBD0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43" name="Прямоугольник 42"/>
          <p:cNvSpPr/>
          <p:nvPr/>
        </p:nvSpPr>
        <p:spPr>
          <a:xfrm>
            <a:off x="0" y="-3175"/>
            <a:ext cx="4500563" cy="6858000"/>
          </a:xfrm>
          <a:prstGeom prst="rect">
            <a:avLst/>
          </a:prstGeom>
          <a:solidFill>
            <a:srgbClr val="D1E7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16395" name="TextBox 24"/>
          <p:cNvSpPr txBox="1">
            <a:spLocks noChangeArrowheads="1"/>
          </p:cNvSpPr>
          <p:nvPr/>
        </p:nvSpPr>
        <p:spPr bwMode="auto">
          <a:xfrm>
            <a:off x="2563664" y="3907214"/>
            <a:ext cx="1720304" cy="584775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600" dirty="0" smtClean="0">
                <a:solidFill>
                  <a:schemeClr val="tx1"/>
                </a:solidFill>
                <a:latin typeface="Arial" charset="0"/>
              </a:rPr>
              <a:t>Соціальні підприємства</a:t>
            </a:r>
            <a:endParaRPr lang="uk-UA" altLang="uk-UA" sz="1600" dirty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4859338" y="1875198"/>
            <a:ext cx="4762" cy="4434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4882976" y="2060848"/>
            <a:ext cx="18112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75313" y="1883351"/>
            <a:ext cx="1751013" cy="584775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Державний бюджет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4283968" y="4092259"/>
            <a:ext cx="5990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694189" y="3133129"/>
            <a:ext cx="1751013" cy="584775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Регіональний бюджет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Прямая со стрелкой 28"/>
          <p:cNvCxnSpPr>
            <a:endCxn id="50" idx="3"/>
          </p:cNvCxnSpPr>
          <p:nvPr/>
        </p:nvCxnSpPr>
        <p:spPr>
          <a:xfrm flipH="1">
            <a:off x="4283968" y="1900670"/>
            <a:ext cx="5990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694189" y="4360912"/>
            <a:ext cx="1751013" cy="584775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Місцевий бюджет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4882976" y="4581128"/>
            <a:ext cx="1811213" cy="85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10654" y="5898808"/>
            <a:ext cx="1619871" cy="338554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Кошти клієнтів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 flipV="1">
            <a:off x="1950095" y="6021288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H="1">
            <a:off x="4283968" y="6281340"/>
            <a:ext cx="5990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4864100" y="3548628"/>
            <a:ext cx="17961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4283968" y="3183220"/>
            <a:ext cx="5801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24"/>
          <p:cNvSpPr txBox="1">
            <a:spLocks noChangeArrowheads="1"/>
          </p:cNvSpPr>
          <p:nvPr/>
        </p:nvSpPr>
        <p:spPr bwMode="auto">
          <a:xfrm>
            <a:off x="2563664" y="4949879"/>
            <a:ext cx="1720304" cy="156966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buNone/>
              <a:defRPr/>
            </a:pP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Вироблення товарів для уразливих груп </a:t>
            </a:r>
            <a:r>
              <a:rPr lang="uk-U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(протезування, спеціалізоване обладнання для інвалідів, тощо</a:t>
            </a:r>
            <a:r>
              <a:rPr lang="uk-UA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9" name="TextBox 24"/>
          <p:cNvSpPr txBox="1">
            <a:spLocks noChangeArrowheads="1"/>
          </p:cNvSpPr>
          <p:nvPr/>
        </p:nvSpPr>
        <p:spPr bwMode="auto">
          <a:xfrm>
            <a:off x="2563664" y="2717631"/>
            <a:ext cx="1720304" cy="83099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600" dirty="0" smtClean="0">
                <a:solidFill>
                  <a:schemeClr val="tx1"/>
                </a:solidFill>
                <a:latin typeface="Arial" charset="0"/>
              </a:rPr>
              <a:t>Надання </a:t>
            </a:r>
            <a:r>
              <a:rPr lang="uk-UA" altLang="uk-UA" sz="1600" dirty="0">
                <a:solidFill>
                  <a:schemeClr val="tx1"/>
                </a:solidFill>
                <a:latin typeface="Arial" charset="0"/>
              </a:rPr>
              <a:t>соціальних послуг</a:t>
            </a:r>
          </a:p>
        </p:txBody>
      </p:sp>
      <p:sp>
        <p:nvSpPr>
          <p:cNvPr id="50" name="TextBox 24"/>
          <p:cNvSpPr txBox="1">
            <a:spLocks noChangeArrowheads="1"/>
          </p:cNvSpPr>
          <p:nvPr/>
        </p:nvSpPr>
        <p:spPr bwMode="auto">
          <a:xfrm>
            <a:off x="2563664" y="1485171"/>
            <a:ext cx="1720304" cy="83099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buNone/>
              <a:defRPr/>
            </a:pP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Створення соціальних установ;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67296" y="1601461"/>
            <a:ext cx="1663229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Бізнес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Державні та приватні джерела фінансування</a:t>
            </a:r>
            <a:endParaRPr lang="uk-UA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67296" y="2988241"/>
            <a:ext cx="1663229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Міжнародні донори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10654" y="4602614"/>
            <a:ext cx="1663229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НУО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2250281" y="1629399"/>
            <a:ext cx="4762" cy="4434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2266132" y="2049636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V="1">
            <a:off x="1924968" y="4760679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V="1">
            <a:off x="1973883" y="3282116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V="1">
            <a:off x="1930525" y="1629399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flipV="1">
            <a:off x="2284510" y="5373216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V="1">
            <a:off x="2278831" y="4353148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flipV="1">
            <a:off x="2278831" y="3125365"/>
            <a:ext cx="304948" cy="6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727856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4500563" y="-3175"/>
            <a:ext cx="4643437" cy="6858000"/>
          </a:xfrm>
          <a:prstGeom prst="rect">
            <a:avLst/>
          </a:prstGeom>
          <a:solidFill>
            <a:srgbClr val="EBD0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43" name="Прямоугольник 42"/>
          <p:cNvSpPr/>
          <p:nvPr/>
        </p:nvSpPr>
        <p:spPr>
          <a:xfrm>
            <a:off x="37888" y="19324"/>
            <a:ext cx="4500563" cy="6858000"/>
          </a:xfrm>
          <a:prstGeom prst="rect">
            <a:avLst/>
          </a:prstGeom>
          <a:solidFill>
            <a:srgbClr val="D1E7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16395" name="TextBox 24"/>
          <p:cNvSpPr txBox="1">
            <a:spLocks noChangeArrowheads="1"/>
          </p:cNvSpPr>
          <p:nvPr/>
        </p:nvSpPr>
        <p:spPr bwMode="auto">
          <a:xfrm>
            <a:off x="185539" y="6051485"/>
            <a:ext cx="1720304" cy="338554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600" dirty="0" smtClean="0">
                <a:solidFill>
                  <a:schemeClr val="tx1"/>
                </a:solidFill>
                <a:latin typeface="Arial" charset="0"/>
              </a:rPr>
              <a:t>ОСН</a:t>
            </a:r>
            <a:endParaRPr lang="uk-UA" altLang="uk-UA" sz="1600" dirty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4047070" y="1760570"/>
            <a:ext cx="31577" cy="2206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26" idx="1"/>
          </p:cNvCxnSpPr>
          <p:nvPr/>
        </p:nvCxnSpPr>
        <p:spPr>
          <a:xfrm flipH="1">
            <a:off x="4058890" y="1760570"/>
            <a:ext cx="15932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613075" y="944694"/>
            <a:ext cx="175101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Рада об’єднаної громади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52120" y="1591293"/>
            <a:ext cx="1751013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РСС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89972" y="3798040"/>
            <a:ext cx="2073002" cy="338554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err="1" smtClean="0">
                <a:latin typeface="Arial" pitchFamily="34" charset="0"/>
                <a:cs typeface="Arial" pitchFamily="34" charset="0"/>
              </a:rPr>
              <a:t>Комьюнити</a:t>
            </a:r>
            <a:r>
              <a:rPr lang="uk-UA" sz="1600" dirty="0" smtClean="0">
                <a:latin typeface="Arial" pitchFamily="34" charset="0"/>
                <a:cs typeface="Arial" pitchFamily="34" charset="0"/>
              </a:rPr>
              <a:t> фонд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80429" y="3647149"/>
            <a:ext cx="1619871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Соціальні програми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 стрелкой 40"/>
          <p:cNvCxnSpPr>
            <a:endCxn id="52" idx="3"/>
          </p:cNvCxnSpPr>
          <p:nvPr/>
        </p:nvCxnSpPr>
        <p:spPr>
          <a:xfrm flipH="1">
            <a:off x="4522228" y="3140968"/>
            <a:ext cx="1567744" cy="1601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24"/>
          <p:cNvSpPr txBox="1">
            <a:spLocks noChangeArrowheads="1"/>
          </p:cNvSpPr>
          <p:nvPr/>
        </p:nvSpPr>
        <p:spPr bwMode="auto">
          <a:xfrm>
            <a:off x="5682829" y="6220762"/>
            <a:ext cx="1720304" cy="338554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600" dirty="0" smtClean="0">
                <a:solidFill>
                  <a:schemeClr val="tx1"/>
                </a:solidFill>
                <a:latin typeface="Arial" charset="0"/>
              </a:rPr>
              <a:t>НУО</a:t>
            </a:r>
            <a:endParaRPr lang="uk-UA" altLang="uk-UA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" name="TextBox 24"/>
          <p:cNvSpPr txBox="1">
            <a:spLocks noChangeArrowheads="1"/>
          </p:cNvSpPr>
          <p:nvPr/>
        </p:nvSpPr>
        <p:spPr bwMode="auto">
          <a:xfrm>
            <a:off x="3097176" y="5805264"/>
            <a:ext cx="1962943" cy="830997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buNone/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Комерційні надавачі соціальних послуг</a:t>
            </a:r>
            <a:endParaRPr lang="uk-UA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17549" y="1266274"/>
            <a:ext cx="2101057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Виконком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Рада з питань соціального інвестування (РСС)</a:t>
            </a:r>
            <a:endParaRPr lang="uk-UA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37071" y="2063750"/>
            <a:ext cx="1663229" cy="10772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План соціально-економічного розвитку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6" name="Прямая со стрелкой 65"/>
          <p:cNvCxnSpPr/>
          <p:nvPr/>
        </p:nvCxnSpPr>
        <p:spPr>
          <a:xfrm>
            <a:off x="5364088" y="1237081"/>
            <a:ext cx="1080120" cy="354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89972" y="4378940"/>
            <a:ext cx="2073002" cy="338554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Бюджетні гранти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84168" y="4911551"/>
            <a:ext cx="2073002" cy="584775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Соціальне замовлення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84168" y="2771323"/>
            <a:ext cx="2073002" cy="830997"/>
          </a:xfrm>
          <a:prstGeom prst="rect">
            <a:avLst/>
          </a:prstGeom>
          <a:solidFill>
            <a:srgbClr val="FFFF29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Соціально-відповідальний бізнес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Прямая со стрелкой 41"/>
          <p:cNvCxnSpPr>
            <a:stCxn id="34" idx="1"/>
          </p:cNvCxnSpPr>
          <p:nvPr/>
        </p:nvCxnSpPr>
        <p:spPr>
          <a:xfrm flipH="1">
            <a:off x="4562092" y="4548217"/>
            <a:ext cx="1527880" cy="194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902357" y="4572997"/>
            <a:ext cx="1619871" cy="338554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Фінансування</a:t>
            </a:r>
            <a:endParaRPr lang="uk-UA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Прямая со стрелкой 52"/>
          <p:cNvCxnSpPr/>
          <p:nvPr/>
        </p:nvCxnSpPr>
        <p:spPr>
          <a:xfrm flipH="1">
            <a:off x="1187625" y="4911551"/>
            <a:ext cx="1909551" cy="1139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4211960" y="4911551"/>
            <a:ext cx="2013346" cy="1309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endCxn id="50" idx="0"/>
          </p:cNvCxnSpPr>
          <p:nvPr/>
        </p:nvCxnSpPr>
        <p:spPr>
          <a:xfrm>
            <a:off x="3712292" y="4911551"/>
            <a:ext cx="366356" cy="893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H="1" flipV="1">
            <a:off x="4463988" y="4742274"/>
            <a:ext cx="1586120" cy="364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flipH="1">
            <a:off x="2288169" y="2602359"/>
            <a:ext cx="17707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 flipV="1">
            <a:off x="2288169" y="3962587"/>
            <a:ext cx="1790478" cy="4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1368077" y="4231924"/>
            <a:ext cx="1534280" cy="510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39"/>
          <p:cNvSpPr txBox="1">
            <a:spLocks noChangeArrowheads="1"/>
          </p:cNvSpPr>
          <p:nvPr/>
        </p:nvSpPr>
        <p:spPr bwMode="auto">
          <a:xfrm rot="5400000">
            <a:off x="7241988" y="4082764"/>
            <a:ext cx="3075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Інструменти  залучення СІ</a:t>
            </a:r>
            <a:endParaRPr lang="uk-UA" altLang="uk-UA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 flipH="1">
            <a:off x="1529654" y="3140968"/>
            <a:ext cx="1" cy="461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1529657" y="1650055"/>
            <a:ext cx="0" cy="420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8388423" y="1760570"/>
            <a:ext cx="32471" cy="3443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26" idx="3"/>
          </p:cNvCxnSpPr>
          <p:nvPr/>
        </p:nvCxnSpPr>
        <p:spPr>
          <a:xfrm>
            <a:off x="7403133" y="1760570"/>
            <a:ext cx="10177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 flipH="1">
            <a:off x="8124478" y="3222492"/>
            <a:ext cx="2964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 flipH="1">
            <a:off x="8124478" y="4548217"/>
            <a:ext cx="2964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flipH="1">
            <a:off x="8132862" y="3936228"/>
            <a:ext cx="2964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/>
          <p:nvPr/>
        </p:nvCxnSpPr>
        <p:spPr>
          <a:xfrm flipH="1">
            <a:off x="8124478" y="5187930"/>
            <a:ext cx="2964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60973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5"/>
          <p:cNvSpPr>
            <a:spLocks noChangeArrowheads="1"/>
          </p:cNvSpPr>
          <p:nvPr/>
        </p:nvSpPr>
        <p:spPr bwMode="auto">
          <a:xfrm>
            <a:off x="1593850" y="981075"/>
            <a:ext cx="6119813" cy="40005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Державний рівень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616450" y="1716088"/>
            <a:ext cx="4173538" cy="15684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600" dirty="0" err="1"/>
              <a:t>Професійно-технічна</a:t>
            </a:r>
            <a:r>
              <a:rPr lang="ru-RU" sz="1600" dirty="0"/>
              <a:t> </a:t>
            </a:r>
            <a:r>
              <a:rPr lang="ru-RU" sz="1600" dirty="0" err="1"/>
              <a:t>освіта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Спеціалізована</a:t>
            </a:r>
            <a:r>
              <a:rPr lang="ru-RU" sz="1600" dirty="0"/>
              <a:t> </a:t>
            </a:r>
            <a:r>
              <a:rPr lang="ru-RU" sz="1600" dirty="0" err="1"/>
              <a:t>медична</a:t>
            </a:r>
            <a:r>
              <a:rPr lang="ru-RU" sz="1600" dirty="0"/>
              <a:t> </a:t>
            </a:r>
            <a:r>
              <a:rPr lang="ru-RU" sz="1600" dirty="0" err="1"/>
              <a:t>допомога</a:t>
            </a:r>
            <a:r>
              <a:rPr lang="ru-RU" sz="1600" dirty="0"/>
              <a:t>, </a:t>
            </a:r>
            <a:r>
              <a:rPr lang="ru-RU" sz="1600" dirty="0" err="1"/>
              <a:t>онкоцентри</a:t>
            </a:r>
            <a:r>
              <a:rPr lang="ru-RU" sz="1600" dirty="0"/>
              <a:t>, </a:t>
            </a:r>
            <a:r>
              <a:rPr lang="ru-RU" sz="1600" dirty="0" err="1"/>
              <a:t>кардіоцентри</a:t>
            </a:r>
            <a:r>
              <a:rPr lang="ru-RU" sz="1600" dirty="0"/>
              <a:t> та </a:t>
            </a:r>
            <a:r>
              <a:rPr lang="ru-RU" sz="1600" dirty="0" err="1"/>
              <a:t>інше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Планування</a:t>
            </a:r>
            <a:r>
              <a:rPr lang="ru-RU" sz="1600" dirty="0"/>
              <a:t> </a:t>
            </a:r>
            <a:r>
              <a:rPr lang="ru-RU" sz="1600" dirty="0" err="1"/>
              <a:t>регіонального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Збереження</a:t>
            </a:r>
            <a:r>
              <a:rPr lang="ru-RU" sz="1600" dirty="0"/>
              <a:t> </a:t>
            </a:r>
            <a:r>
              <a:rPr lang="ru-RU" sz="1600" dirty="0" err="1"/>
              <a:t>природніх</a:t>
            </a:r>
            <a:r>
              <a:rPr lang="ru-RU" sz="1600" dirty="0"/>
              <a:t> </a:t>
            </a:r>
            <a:r>
              <a:rPr lang="ru-RU" sz="1600" dirty="0" err="1"/>
              <a:t>ресурсів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/>
              <a:t>Дороги та </a:t>
            </a:r>
            <a:r>
              <a:rPr lang="ru-RU" sz="1600" dirty="0" err="1"/>
              <a:t>інша</a:t>
            </a:r>
            <a:r>
              <a:rPr lang="ru-RU" sz="1600" dirty="0"/>
              <a:t> </a:t>
            </a:r>
            <a:r>
              <a:rPr lang="ru-RU" sz="1600" dirty="0" err="1"/>
              <a:t>регіональна</a:t>
            </a:r>
            <a:r>
              <a:rPr lang="ru-RU" sz="1600" dirty="0"/>
              <a:t> </a:t>
            </a:r>
            <a:r>
              <a:rPr lang="ru-RU" sz="1600" dirty="0" err="1"/>
              <a:t>інфраструктура</a:t>
            </a:r>
            <a:r>
              <a:rPr lang="ru-RU" sz="1600" dirty="0"/>
              <a:t>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616450" y="3576638"/>
            <a:ext cx="4173538" cy="107632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600" dirty="0" err="1"/>
              <a:t>Спеціалізована</a:t>
            </a:r>
            <a:r>
              <a:rPr lang="ru-RU" sz="1600" dirty="0"/>
              <a:t> </a:t>
            </a:r>
            <a:r>
              <a:rPr lang="ru-RU" sz="1600" dirty="0" err="1"/>
              <a:t>шкільна</a:t>
            </a:r>
            <a:r>
              <a:rPr lang="ru-RU" sz="1600" dirty="0"/>
              <a:t> </a:t>
            </a:r>
            <a:r>
              <a:rPr lang="ru-RU" sz="1600" dirty="0" err="1"/>
              <a:t>освіта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Спортивні</a:t>
            </a:r>
            <a:r>
              <a:rPr lang="ru-RU" sz="1600" dirty="0"/>
              <a:t> </a:t>
            </a:r>
            <a:r>
              <a:rPr lang="ru-RU" sz="1600" dirty="0" err="1"/>
              <a:t>школи</a:t>
            </a:r>
            <a:r>
              <a:rPr lang="ru-RU" sz="1600" dirty="0"/>
              <a:t>, </a:t>
            </a:r>
            <a:r>
              <a:rPr lang="ru-RU" sz="1600" dirty="0" err="1"/>
              <a:t>школи-інтернати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Вторинна</a:t>
            </a:r>
            <a:r>
              <a:rPr lang="ru-RU" sz="1600" dirty="0"/>
              <a:t> медицина, </a:t>
            </a:r>
            <a:r>
              <a:rPr lang="ru-RU" sz="1600" dirty="0" err="1"/>
              <a:t>стаціонари</a:t>
            </a:r>
            <a:r>
              <a:rPr lang="ru-RU" sz="1600" dirty="0"/>
              <a:t> </a:t>
            </a:r>
            <a:r>
              <a:rPr lang="ru-RU" sz="1600" dirty="0" err="1"/>
              <a:t>загального</a:t>
            </a:r>
            <a:r>
              <a:rPr lang="ru-RU" sz="1600" dirty="0"/>
              <a:t> </a:t>
            </a:r>
            <a:r>
              <a:rPr lang="ru-RU" sz="1600" dirty="0" err="1"/>
              <a:t>профілю</a:t>
            </a:r>
            <a:r>
              <a:rPr lang="ru-RU" sz="1600" dirty="0"/>
              <a:t>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616450" y="4956175"/>
            <a:ext cx="4173538" cy="15684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600" dirty="0" err="1"/>
              <a:t>Дошкільна</a:t>
            </a:r>
            <a:r>
              <a:rPr lang="ru-RU" sz="1600" dirty="0"/>
              <a:t> та </a:t>
            </a:r>
            <a:r>
              <a:rPr lang="ru-RU" sz="1600" dirty="0" err="1"/>
              <a:t>шкільна</a:t>
            </a:r>
            <a:r>
              <a:rPr lang="ru-RU" sz="1600" dirty="0"/>
              <a:t> </a:t>
            </a:r>
            <a:r>
              <a:rPr lang="ru-RU" sz="1600" dirty="0" err="1"/>
              <a:t>освіта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Первинна</a:t>
            </a:r>
            <a:r>
              <a:rPr lang="ru-RU" sz="1600" dirty="0"/>
              <a:t> медицина та </a:t>
            </a:r>
            <a:r>
              <a:rPr lang="ru-RU" sz="1600" dirty="0" err="1"/>
              <a:t>швидка</a:t>
            </a:r>
            <a:r>
              <a:rPr lang="ru-RU" sz="1600" dirty="0"/>
              <a:t> </a:t>
            </a:r>
            <a:r>
              <a:rPr lang="ru-RU" sz="1600" dirty="0" err="1"/>
              <a:t>допомога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Комунальне</a:t>
            </a:r>
            <a:r>
              <a:rPr lang="ru-RU" sz="1600" dirty="0"/>
              <a:t> </a:t>
            </a:r>
            <a:r>
              <a:rPr lang="ru-RU" sz="1600" dirty="0" err="1"/>
              <a:t>господарство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Охорона</a:t>
            </a:r>
            <a:r>
              <a:rPr lang="ru-RU" sz="1600" dirty="0"/>
              <a:t> правопорядку;</a:t>
            </a:r>
          </a:p>
          <a:p>
            <a:pPr>
              <a:defRPr/>
            </a:pPr>
            <a:r>
              <a:rPr lang="ru-RU" sz="1600" dirty="0" err="1"/>
              <a:t>Пожежна</a:t>
            </a:r>
            <a:r>
              <a:rPr lang="ru-RU" sz="1600" dirty="0"/>
              <a:t> </a:t>
            </a:r>
            <a:r>
              <a:rPr lang="ru-RU" sz="1600" dirty="0" err="1"/>
              <a:t>охорона</a:t>
            </a:r>
            <a:r>
              <a:rPr lang="ru-RU" sz="1600" dirty="0"/>
              <a:t>;</a:t>
            </a:r>
          </a:p>
          <a:p>
            <a:pPr>
              <a:defRPr/>
            </a:pPr>
            <a:r>
              <a:rPr lang="ru-RU" sz="1600" dirty="0" err="1"/>
              <a:t>Соціальний</a:t>
            </a:r>
            <a:r>
              <a:rPr lang="ru-RU" sz="1600" dirty="0"/>
              <a:t> </a:t>
            </a:r>
            <a:r>
              <a:rPr lang="ru-RU" sz="1600" dirty="0" err="1"/>
              <a:t>захист</a:t>
            </a:r>
            <a:r>
              <a:rPr lang="ru-RU" sz="1600" dirty="0"/>
              <a:t>.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4140200" y="5949950"/>
            <a:ext cx="47625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140200" y="4127500"/>
            <a:ext cx="51435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4140200" y="1392238"/>
            <a:ext cx="17463" cy="45577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Прямоугольник 38"/>
          <p:cNvSpPr>
            <a:spLocks noChangeArrowheads="1"/>
          </p:cNvSpPr>
          <p:nvPr/>
        </p:nvSpPr>
        <p:spPr bwMode="auto">
          <a:xfrm>
            <a:off x="539750" y="2174875"/>
            <a:ext cx="2952750" cy="461963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 регіонів</a:t>
            </a:r>
          </a:p>
        </p:txBody>
      </p:sp>
      <p:sp>
        <p:nvSpPr>
          <p:cNvPr id="9226" name="TextBox 39"/>
          <p:cNvSpPr txBox="1">
            <a:spLocks noChangeArrowheads="1"/>
          </p:cNvSpPr>
          <p:nvPr/>
        </p:nvSpPr>
        <p:spPr bwMode="auto">
          <a:xfrm rot="-5400000">
            <a:off x="2479675" y="3632200"/>
            <a:ext cx="28257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Фінансова децентралізація</a:t>
            </a:r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4140200" y="1946275"/>
            <a:ext cx="514350" cy="95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endCxn id="9225" idx="3"/>
          </p:cNvCxnSpPr>
          <p:nvPr/>
        </p:nvCxnSpPr>
        <p:spPr>
          <a:xfrm flipH="1" flipV="1">
            <a:off x="3492500" y="2406650"/>
            <a:ext cx="665163" cy="127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9" name="Прямоугольник 38"/>
          <p:cNvSpPr>
            <a:spLocks noChangeArrowheads="1"/>
          </p:cNvSpPr>
          <p:nvPr/>
        </p:nvSpPr>
        <p:spPr bwMode="auto">
          <a:xfrm>
            <a:off x="539750" y="3903663"/>
            <a:ext cx="2960688" cy="461962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120 – 150 районів</a:t>
            </a:r>
          </a:p>
        </p:txBody>
      </p:sp>
      <p:cxnSp>
        <p:nvCxnSpPr>
          <p:cNvPr id="40" name="Прямая со стрелкой 39"/>
          <p:cNvCxnSpPr>
            <a:endCxn id="9229" idx="3"/>
          </p:cNvCxnSpPr>
          <p:nvPr/>
        </p:nvCxnSpPr>
        <p:spPr>
          <a:xfrm flipH="1" flipV="1">
            <a:off x="3500438" y="4133850"/>
            <a:ext cx="66675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1" name="Прямоугольник 38"/>
          <p:cNvSpPr>
            <a:spLocks noChangeArrowheads="1"/>
          </p:cNvSpPr>
          <p:nvPr/>
        </p:nvSpPr>
        <p:spPr bwMode="auto">
          <a:xfrm>
            <a:off x="539750" y="5775325"/>
            <a:ext cx="2960688" cy="461963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1500 – 1800 громад</a:t>
            </a:r>
          </a:p>
        </p:txBody>
      </p:sp>
      <p:cxnSp>
        <p:nvCxnSpPr>
          <p:cNvPr id="43" name="Прямая со стрелкой 42"/>
          <p:cNvCxnSpPr>
            <a:endCxn id="9231" idx="3"/>
          </p:cNvCxnSpPr>
          <p:nvPr/>
        </p:nvCxnSpPr>
        <p:spPr>
          <a:xfrm flipH="1">
            <a:off x="3500438" y="5949950"/>
            <a:ext cx="620712" cy="571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3" name="TextBox 39"/>
          <p:cNvSpPr txBox="1">
            <a:spLocks noChangeArrowheads="1"/>
          </p:cNvSpPr>
          <p:nvPr/>
        </p:nvSpPr>
        <p:spPr bwMode="auto">
          <a:xfrm rot="-5400000">
            <a:off x="2759868" y="3409157"/>
            <a:ext cx="3128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Децентралізація повноважень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Децентралізація в Україні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5"/>
          <p:cNvSpPr>
            <a:spLocks noChangeArrowheads="1"/>
          </p:cNvSpPr>
          <p:nvPr/>
        </p:nvSpPr>
        <p:spPr bwMode="auto">
          <a:xfrm>
            <a:off x="1827213" y="5678488"/>
            <a:ext cx="2960687" cy="70802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Центральний орган виконавчої влади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4787900" y="4054475"/>
            <a:ext cx="266858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956550" y="1457325"/>
            <a:ext cx="576263" cy="269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532813" y="1484313"/>
            <a:ext cx="15875" cy="15843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6" name="Прямоугольник 38"/>
          <p:cNvSpPr>
            <a:spLocks noChangeArrowheads="1"/>
          </p:cNvSpPr>
          <p:nvPr/>
        </p:nvSpPr>
        <p:spPr bwMode="auto">
          <a:xfrm>
            <a:off x="1835150" y="2174875"/>
            <a:ext cx="6121400" cy="461963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Надавачі послуг/ринок соціальних послуг </a:t>
            </a:r>
          </a:p>
        </p:txBody>
      </p:sp>
      <p:sp>
        <p:nvSpPr>
          <p:cNvPr id="10247" name="TextBox 39"/>
          <p:cNvSpPr txBox="1">
            <a:spLocks noChangeArrowheads="1"/>
          </p:cNvSpPr>
          <p:nvPr/>
        </p:nvSpPr>
        <p:spPr bwMode="auto">
          <a:xfrm rot="-5400000">
            <a:off x="6735763" y="3868738"/>
            <a:ext cx="2071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Замовлення послуг</a:t>
            </a:r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4787900" y="4983163"/>
            <a:ext cx="2684463" cy="95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>
            <a:off x="4787900" y="3068638"/>
            <a:ext cx="379253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0" name="Прямоугольник 38"/>
          <p:cNvSpPr>
            <a:spLocks noChangeArrowheads="1"/>
          </p:cNvSpPr>
          <p:nvPr/>
        </p:nvSpPr>
        <p:spPr bwMode="auto">
          <a:xfrm>
            <a:off x="1827213" y="2973388"/>
            <a:ext cx="2960687" cy="461962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Об’єднана громада</a:t>
            </a:r>
          </a:p>
        </p:txBody>
      </p:sp>
      <p:cxnSp>
        <p:nvCxnSpPr>
          <p:cNvPr id="40" name="Прямая со стрелкой 39"/>
          <p:cNvCxnSpPr/>
          <p:nvPr/>
        </p:nvCxnSpPr>
        <p:spPr>
          <a:xfrm flipH="1" flipV="1">
            <a:off x="3419475" y="1722438"/>
            <a:ext cx="503238" cy="4524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2" name="Прямоугольник 38"/>
          <p:cNvSpPr>
            <a:spLocks noChangeArrowheads="1"/>
          </p:cNvSpPr>
          <p:nvPr/>
        </p:nvSpPr>
        <p:spPr bwMode="auto">
          <a:xfrm>
            <a:off x="1827213" y="4724400"/>
            <a:ext cx="2960687" cy="461963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Обласний рівень</a:t>
            </a:r>
          </a:p>
        </p:txBody>
      </p:sp>
      <p:cxnSp>
        <p:nvCxnSpPr>
          <p:cNvPr id="43" name="Прямая со стрелкой 42"/>
          <p:cNvCxnSpPr/>
          <p:nvPr/>
        </p:nvCxnSpPr>
        <p:spPr>
          <a:xfrm flipV="1">
            <a:off x="5680075" y="1722438"/>
            <a:ext cx="152400" cy="4524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4" name="TextBox 39"/>
          <p:cNvSpPr txBox="1">
            <a:spLocks noChangeArrowheads="1"/>
          </p:cNvSpPr>
          <p:nvPr/>
        </p:nvSpPr>
        <p:spPr bwMode="auto">
          <a:xfrm rot="-5400000">
            <a:off x="19050" y="4603750"/>
            <a:ext cx="2563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за діяльністю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Система надання соціальних послуг в Україні</a:t>
            </a:r>
          </a:p>
        </p:txBody>
      </p:sp>
      <p:sp>
        <p:nvSpPr>
          <p:cNvPr id="10258" name="Прямоугольник 38"/>
          <p:cNvSpPr>
            <a:spLocks noChangeArrowheads="1"/>
          </p:cNvSpPr>
          <p:nvPr/>
        </p:nvSpPr>
        <p:spPr bwMode="auto">
          <a:xfrm>
            <a:off x="641350" y="1200150"/>
            <a:ext cx="1379538" cy="522288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Населений пункт</a:t>
            </a:r>
          </a:p>
        </p:txBody>
      </p:sp>
      <p:sp>
        <p:nvSpPr>
          <p:cNvPr id="10259" name="Прямоугольник 38"/>
          <p:cNvSpPr>
            <a:spLocks noChangeArrowheads="1"/>
          </p:cNvSpPr>
          <p:nvPr/>
        </p:nvSpPr>
        <p:spPr bwMode="auto">
          <a:xfrm>
            <a:off x="2543175" y="1200150"/>
            <a:ext cx="1379538" cy="522288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Населений пункт</a:t>
            </a:r>
          </a:p>
        </p:txBody>
      </p:sp>
      <p:sp>
        <p:nvSpPr>
          <p:cNvPr id="10260" name="Прямоугольник 38"/>
          <p:cNvSpPr>
            <a:spLocks noChangeArrowheads="1"/>
          </p:cNvSpPr>
          <p:nvPr/>
        </p:nvSpPr>
        <p:spPr bwMode="auto">
          <a:xfrm>
            <a:off x="4616450" y="1200150"/>
            <a:ext cx="1379538" cy="522288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Населений пункт</a:t>
            </a:r>
          </a:p>
        </p:txBody>
      </p:sp>
      <p:sp>
        <p:nvSpPr>
          <p:cNvPr id="10261" name="Прямоугольник 38"/>
          <p:cNvSpPr>
            <a:spLocks noChangeArrowheads="1"/>
          </p:cNvSpPr>
          <p:nvPr/>
        </p:nvSpPr>
        <p:spPr bwMode="auto">
          <a:xfrm>
            <a:off x="6577013" y="1200150"/>
            <a:ext cx="1379537" cy="522288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Населений пункт</a:t>
            </a:r>
          </a:p>
        </p:txBody>
      </p:sp>
      <p:sp>
        <p:nvSpPr>
          <p:cNvPr id="10262" name="Прямоугольник 38"/>
          <p:cNvSpPr>
            <a:spLocks noChangeArrowheads="1"/>
          </p:cNvSpPr>
          <p:nvPr/>
        </p:nvSpPr>
        <p:spPr bwMode="auto">
          <a:xfrm>
            <a:off x="1827213" y="3822700"/>
            <a:ext cx="2960687" cy="461963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Районний рівень</a:t>
            </a:r>
          </a:p>
        </p:txBody>
      </p:sp>
      <p:sp>
        <p:nvSpPr>
          <p:cNvPr id="10264" name="TextBox 39"/>
          <p:cNvSpPr txBox="1">
            <a:spLocks noChangeArrowheads="1"/>
          </p:cNvSpPr>
          <p:nvPr/>
        </p:nvSpPr>
        <p:spPr bwMode="auto">
          <a:xfrm rot="-5400000">
            <a:off x="7761288" y="1949450"/>
            <a:ext cx="2141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Потреби в послугах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7456488" y="2636838"/>
            <a:ext cx="7937" cy="23463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4803775" y="3233738"/>
            <a:ext cx="266858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8" name="TextBox 39"/>
          <p:cNvSpPr txBox="1">
            <a:spLocks noChangeArrowheads="1"/>
          </p:cNvSpPr>
          <p:nvPr/>
        </p:nvSpPr>
        <p:spPr bwMode="auto">
          <a:xfrm>
            <a:off x="323850" y="1806575"/>
            <a:ext cx="2333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 послуги</a:t>
            </a:r>
          </a:p>
        </p:txBody>
      </p:sp>
      <p:cxnSp>
        <p:nvCxnSpPr>
          <p:cNvPr id="51" name="Прямая со стрелкой 50"/>
          <p:cNvCxnSpPr/>
          <p:nvPr/>
        </p:nvCxnSpPr>
        <p:spPr>
          <a:xfrm flipH="1" flipV="1">
            <a:off x="2020888" y="1706563"/>
            <a:ext cx="503237" cy="4524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V="1">
            <a:off x="7113588" y="1712913"/>
            <a:ext cx="153987" cy="4524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616450" y="1716088"/>
            <a:ext cx="4173538" cy="443071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1600" dirty="0"/>
              <a:t>- забезпечує формування державної політики;</a:t>
            </a:r>
          </a:p>
          <a:p>
            <a:pPr>
              <a:defRPr/>
            </a:pPr>
            <a:r>
              <a:rPr lang="uk-UA" sz="1600" dirty="0"/>
              <a:t>- готує пропозиції щодо визначення державних пріоритетів;</a:t>
            </a:r>
          </a:p>
          <a:p>
            <a:pPr>
              <a:defRPr/>
            </a:pPr>
            <a:r>
              <a:rPr lang="uk-UA" sz="1600" dirty="0"/>
              <a:t>- розробляє проекти нормативно-правових актів;</a:t>
            </a:r>
          </a:p>
          <a:p>
            <a:pPr>
              <a:defRPr/>
            </a:pPr>
            <a:r>
              <a:rPr lang="uk-UA" sz="1600" dirty="0"/>
              <a:t>- затверджує державні стандарти;</a:t>
            </a:r>
          </a:p>
          <a:p>
            <a:pPr>
              <a:defRPr/>
            </a:pPr>
            <a:r>
              <a:rPr lang="uk-UA" sz="1600" dirty="0"/>
              <a:t>- здійснює організаційно-методичне керівництво;</a:t>
            </a:r>
          </a:p>
          <a:p>
            <a:pPr>
              <a:defRPr/>
            </a:pPr>
            <a:r>
              <a:rPr lang="uk-UA" sz="1600" dirty="0"/>
              <a:t>- інформує та надає роз’яснення;</a:t>
            </a:r>
          </a:p>
          <a:p>
            <a:pPr>
              <a:defRPr/>
            </a:pPr>
            <a:r>
              <a:rPr lang="uk-UA" sz="1600" dirty="0"/>
              <a:t>- створює та забезпечує функціонування Реєстр надавачів;</a:t>
            </a:r>
          </a:p>
          <a:p>
            <a:pPr>
              <a:defRPr/>
            </a:pPr>
            <a:r>
              <a:rPr lang="uk-UA" sz="1600" dirty="0"/>
              <a:t>- забезпечує контроль за діяльністю місцевих органів виконавчої влади;</a:t>
            </a:r>
          </a:p>
          <a:p>
            <a:pPr>
              <a:defRPr/>
            </a:pPr>
            <a:r>
              <a:rPr lang="uk-UA" sz="1600" dirty="0"/>
              <a:t>- забезпечує контроль за дотриманням державних стандартів;</a:t>
            </a:r>
          </a:p>
          <a:p>
            <a:pPr>
              <a:defRPr/>
            </a:pPr>
            <a:r>
              <a:rPr lang="uk-UA" sz="1600" dirty="0"/>
              <a:t>- здійснює інші повноваження.</a:t>
            </a:r>
            <a:r>
              <a:rPr lang="ru-RU" sz="1600" dirty="0"/>
              <a:t>.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140200" y="1392238"/>
            <a:ext cx="17463" cy="45577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Прямоугольник 38"/>
          <p:cNvSpPr>
            <a:spLocks noChangeArrowheads="1"/>
          </p:cNvSpPr>
          <p:nvPr/>
        </p:nvSpPr>
        <p:spPr bwMode="auto">
          <a:xfrm>
            <a:off x="539750" y="1762125"/>
            <a:ext cx="2952750" cy="1323975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Субвенції на фінансування соціальних послуг для не членів громади</a:t>
            </a:r>
          </a:p>
        </p:txBody>
      </p:sp>
      <p:sp>
        <p:nvSpPr>
          <p:cNvPr id="11269" name="TextBox 39"/>
          <p:cNvSpPr txBox="1">
            <a:spLocks noChangeArrowheads="1"/>
          </p:cNvSpPr>
          <p:nvPr/>
        </p:nvSpPr>
        <p:spPr bwMode="auto">
          <a:xfrm rot="-5400000">
            <a:off x="3113881" y="3632994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</a:p>
        </p:txBody>
      </p:sp>
      <p:sp>
        <p:nvSpPr>
          <p:cNvPr id="11270" name="TextBox 39"/>
          <p:cNvSpPr txBox="1">
            <a:spLocks noChangeArrowheads="1"/>
          </p:cNvSpPr>
          <p:nvPr/>
        </p:nvSpPr>
        <p:spPr bwMode="auto">
          <a:xfrm rot="-5400000">
            <a:off x="3839368" y="3409157"/>
            <a:ext cx="969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Центральний орган виконавчої влади</a:t>
            </a:r>
          </a:p>
        </p:txBody>
      </p:sp>
      <p:sp>
        <p:nvSpPr>
          <p:cNvPr id="11274" name="Прямоугольник 38"/>
          <p:cNvSpPr>
            <a:spLocks noChangeArrowheads="1"/>
          </p:cNvSpPr>
          <p:nvPr/>
        </p:nvSpPr>
        <p:spPr bwMode="auto">
          <a:xfrm>
            <a:off x="539750" y="3930650"/>
            <a:ext cx="2952750" cy="40005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Виплати, субсидії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616450" y="2386013"/>
            <a:ext cx="4173538" cy="25542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1600" dirty="0"/>
              <a:t>- реалізують державну політику;</a:t>
            </a:r>
          </a:p>
          <a:p>
            <a:pPr>
              <a:defRPr/>
            </a:pPr>
            <a:r>
              <a:rPr lang="uk-UA" sz="1600" dirty="0"/>
              <a:t>- формують пріоритети;</a:t>
            </a:r>
          </a:p>
          <a:p>
            <a:pPr>
              <a:defRPr/>
            </a:pPr>
            <a:r>
              <a:rPr lang="uk-UA" sz="1600" dirty="0"/>
              <a:t>- формують Реєстр надавачів;</a:t>
            </a:r>
          </a:p>
          <a:p>
            <a:pPr>
              <a:defRPr/>
            </a:pPr>
            <a:r>
              <a:rPr lang="uk-UA" sz="1600" dirty="0"/>
              <a:t>- розробляють пропозиції до програм;</a:t>
            </a:r>
          </a:p>
          <a:p>
            <a:pPr>
              <a:defRPr/>
            </a:pPr>
            <a:r>
              <a:rPr lang="uk-UA" sz="1600" dirty="0"/>
              <a:t>- забезпечують контроль</a:t>
            </a:r>
            <a:r>
              <a:rPr lang="ru-RU" sz="1600" dirty="0"/>
              <a:t> за</a:t>
            </a:r>
            <a:r>
              <a:rPr lang="uk-UA" sz="1600" dirty="0"/>
              <a:t> діяльності надавачів соціальних послуг;</a:t>
            </a:r>
          </a:p>
          <a:p>
            <a:pPr>
              <a:defRPr/>
            </a:pPr>
            <a:r>
              <a:rPr lang="uk-UA" sz="1600" dirty="0"/>
              <a:t>- проводить моніторинг дотримання законодавства;</a:t>
            </a:r>
          </a:p>
          <a:p>
            <a:pPr>
              <a:defRPr/>
            </a:pPr>
            <a:r>
              <a:rPr lang="uk-UA" sz="1600" dirty="0"/>
              <a:t>- замовляють послуги у недержавних надавачів.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140200" y="1392238"/>
            <a:ext cx="17463" cy="45577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Прямоугольник 38"/>
          <p:cNvSpPr>
            <a:spLocks noChangeArrowheads="1"/>
          </p:cNvSpPr>
          <p:nvPr/>
        </p:nvSpPr>
        <p:spPr bwMode="auto">
          <a:xfrm>
            <a:off x="539750" y="2754313"/>
            <a:ext cx="3168650" cy="1630362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-реабілітація інвалідів;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сімейні форми виховання дітей;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спеціалізовані стаціонарні заклади.</a:t>
            </a:r>
          </a:p>
        </p:txBody>
      </p:sp>
      <p:sp>
        <p:nvSpPr>
          <p:cNvPr id="12293" name="TextBox 39"/>
          <p:cNvSpPr txBox="1">
            <a:spLocks noChangeArrowheads="1"/>
          </p:cNvSpPr>
          <p:nvPr/>
        </p:nvSpPr>
        <p:spPr bwMode="auto">
          <a:xfrm rot="-5400000">
            <a:off x="3113881" y="3632994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</a:p>
        </p:txBody>
      </p:sp>
      <p:sp>
        <p:nvSpPr>
          <p:cNvPr id="12294" name="TextBox 39"/>
          <p:cNvSpPr txBox="1">
            <a:spLocks noChangeArrowheads="1"/>
          </p:cNvSpPr>
          <p:nvPr/>
        </p:nvSpPr>
        <p:spPr bwMode="auto">
          <a:xfrm rot="-5400000">
            <a:off x="3839368" y="3409157"/>
            <a:ext cx="969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Регіональний рівень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616450" y="2386013"/>
            <a:ext cx="4173538" cy="25542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1600" dirty="0"/>
              <a:t>- реалізують державну політику;</a:t>
            </a:r>
          </a:p>
          <a:p>
            <a:pPr>
              <a:defRPr/>
            </a:pPr>
            <a:r>
              <a:rPr lang="uk-UA" sz="1600" dirty="0"/>
              <a:t>- формують пріоритети;</a:t>
            </a:r>
          </a:p>
          <a:p>
            <a:pPr>
              <a:defRPr/>
            </a:pPr>
            <a:r>
              <a:rPr lang="uk-UA" sz="1600" dirty="0"/>
              <a:t>- формують Реєстр надавачів;</a:t>
            </a:r>
          </a:p>
          <a:p>
            <a:pPr>
              <a:defRPr/>
            </a:pPr>
            <a:r>
              <a:rPr lang="uk-UA" sz="1600" dirty="0"/>
              <a:t>- розробляють пропозиції до програм;</a:t>
            </a:r>
          </a:p>
          <a:p>
            <a:pPr>
              <a:defRPr/>
            </a:pPr>
            <a:r>
              <a:rPr lang="uk-UA" sz="1600" dirty="0"/>
              <a:t>- забезпечують контроль</a:t>
            </a:r>
            <a:r>
              <a:rPr lang="ru-RU" sz="1600" dirty="0"/>
              <a:t> за</a:t>
            </a:r>
            <a:r>
              <a:rPr lang="uk-UA" sz="1600" dirty="0"/>
              <a:t> діяльності надавачів соціальних послуг;</a:t>
            </a:r>
          </a:p>
          <a:p>
            <a:pPr>
              <a:defRPr/>
            </a:pPr>
            <a:r>
              <a:rPr lang="uk-UA" sz="1600" dirty="0"/>
              <a:t>- проводить моніторинг дотримання законодавства;</a:t>
            </a:r>
          </a:p>
          <a:p>
            <a:pPr>
              <a:defRPr/>
            </a:pPr>
            <a:r>
              <a:rPr lang="uk-UA" sz="1600" dirty="0"/>
              <a:t>- замовляють послуги у недержавних надавачів.</a:t>
            </a:r>
            <a:endParaRPr lang="ru-RU" sz="1600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140200" y="1392238"/>
            <a:ext cx="17463" cy="45577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Прямоугольник 38"/>
          <p:cNvSpPr>
            <a:spLocks noChangeArrowheads="1"/>
          </p:cNvSpPr>
          <p:nvPr/>
        </p:nvSpPr>
        <p:spPr bwMode="auto">
          <a:xfrm>
            <a:off x="539750" y="2754313"/>
            <a:ext cx="3168650" cy="1014412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школи-інтернати;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стаціонарні заклади загального профілю.</a:t>
            </a:r>
          </a:p>
        </p:txBody>
      </p:sp>
      <p:sp>
        <p:nvSpPr>
          <p:cNvPr id="13317" name="TextBox 39"/>
          <p:cNvSpPr txBox="1">
            <a:spLocks noChangeArrowheads="1"/>
          </p:cNvSpPr>
          <p:nvPr/>
        </p:nvSpPr>
        <p:spPr bwMode="auto">
          <a:xfrm rot="-5400000">
            <a:off x="3113881" y="3632994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</a:p>
        </p:txBody>
      </p:sp>
      <p:sp>
        <p:nvSpPr>
          <p:cNvPr id="13318" name="TextBox 39"/>
          <p:cNvSpPr txBox="1">
            <a:spLocks noChangeArrowheads="1"/>
          </p:cNvSpPr>
          <p:nvPr/>
        </p:nvSpPr>
        <p:spPr bwMode="auto">
          <a:xfrm rot="-5400000">
            <a:off x="3839368" y="3409157"/>
            <a:ext cx="969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Районний рівень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616450" y="2386013"/>
            <a:ext cx="4173538" cy="32924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600" dirty="0"/>
              <a:t>- </a:t>
            </a:r>
            <a:r>
              <a:rPr lang="uk-UA" sz="1600" dirty="0"/>
              <a:t>організують надання мінімального базового комплексу соціальних послуг;</a:t>
            </a:r>
          </a:p>
          <a:p>
            <a:pPr>
              <a:defRPr/>
            </a:pPr>
            <a:r>
              <a:rPr lang="uk-UA" sz="1600" dirty="0"/>
              <a:t>- затверджують та здійснюють фінансування програм;</a:t>
            </a:r>
          </a:p>
          <a:p>
            <a:pPr>
              <a:defRPr/>
            </a:pPr>
            <a:r>
              <a:rPr lang="uk-UA" sz="1600" dirty="0"/>
              <a:t>- створюють податкові та інші організаційно-фінансові механізми для розвитку мережі надавачів соціальних послуг різних форм власності;</a:t>
            </a:r>
          </a:p>
          <a:p>
            <a:pPr>
              <a:defRPr/>
            </a:pPr>
            <a:r>
              <a:rPr lang="uk-UA" sz="1600" dirty="0"/>
              <a:t>- забезпечують підвищення рівня професійної компетентності працівників та якості надання соціальних послуг.</a:t>
            </a:r>
          </a:p>
          <a:p>
            <a:pPr>
              <a:defRPr/>
            </a:pPr>
            <a:r>
              <a:rPr lang="uk-UA" sz="1600" dirty="0"/>
              <a:t>- замовляють послуги у недержавних надавачів.</a:t>
            </a:r>
            <a:endParaRPr lang="ru-RU" sz="1600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140200" y="1392238"/>
            <a:ext cx="17463" cy="45577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Прямоугольник 38"/>
          <p:cNvSpPr>
            <a:spLocks noChangeArrowheads="1"/>
          </p:cNvSpPr>
          <p:nvPr/>
        </p:nvSpPr>
        <p:spPr bwMode="auto">
          <a:xfrm>
            <a:off x="539750" y="2754313"/>
            <a:ext cx="3168650" cy="1014412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соціальні послуги відповідно до потреб населення </a:t>
            </a:r>
          </a:p>
        </p:txBody>
      </p:sp>
      <p:sp>
        <p:nvSpPr>
          <p:cNvPr id="14341" name="TextBox 39"/>
          <p:cNvSpPr txBox="1">
            <a:spLocks noChangeArrowheads="1"/>
          </p:cNvSpPr>
          <p:nvPr/>
        </p:nvSpPr>
        <p:spPr bwMode="auto">
          <a:xfrm rot="-5400000">
            <a:off x="3113881" y="3632994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</a:p>
        </p:txBody>
      </p:sp>
      <p:sp>
        <p:nvSpPr>
          <p:cNvPr id="14342" name="TextBox 39"/>
          <p:cNvSpPr txBox="1">
            <a:spLocks noChangeArrowheads="1"/>
          </p:cNvSpPr>
          <p:nvPr/>
        </p:nvSpPr>
        <p:spPr bwMode="auto">
          <a:xfrm rot="-5400000">
            <a:off x="3839368" y="3409157"/>
            <a:ext cx="969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Територіальна громада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Пряма сполучна лінія 98"/>
          <p:cNvCxnSpPr/>
          <p:nvPr/>
        </p:nvCxnSpPr>
        <p:spPr>
          <a:xfrm>
            <a:off x="250825" y="5278438"/>
            <a:ext cx="84931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91"/>
          <p:cNvCxnSpPr/>
          <p:nvPr/>
        </p:nvCxnSpPr>
        <p:spPr>
          <a:xfrm flipH="1" flipV="1">
            <a:off x="7743825" y="5280025"/>
            <a:ext cx="357188" cy="23813"/>
          </a:xfrm>
          <a:prstGeom prst="line">
            <a:avLst/>
          </a:prstGeom>
          <a:ln w="254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79524" y="1700213"/>
            <a:ext cx="1500188" cy="714375"/>
          </a:xfrm>
          <a:prstGeom prst="rect">
            <a:avLst/>
          </a:prstGeom>
          <a:solidFill>
            <a:srgbClr val="FFC000">
              <a:alpha val="50195"/>
            </a:srgbClr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>
                <a:solidFill>
                  <a:schemeClr val="tx1"/>
                </a:solidFill>
                <a:latin typeface="Arial" charset="0"/>
              </a:rPr>
              <a:t>Ведення Реєстру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>
                <a:solidFill>
                  <a:schemeClr val="tx1"/>
                </a:solidFill>
                <a:latin typeface="Arial" charset="0"/>
              </a:rPr>
              <a:t>надавачів та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>
                <a:solidFill>
                  <a:schemeClr val="tx1"/>
                </a:solidFill>
                <a:latin typeface="Arial" charset="0"/>
              </a:rPr>
              <a:t>отримувачів</a:t>
            </a: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6927056" y="1858963"/>
            <a:ext cx="1714500" cy="735012"/>
          </a:xfrm>
          <a:prstGeom prst="rect">
            <a:avLst/>
          </a:prstGeom>
          <a:solidFill>
            <a:srgbClr val="FFC000">
              <a:alpha val="50195"/>
            </a:srgbClr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Визначення потреб 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в соціальних 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послугах</a:t>
            </a:r>
            <a:endParaRPr lang="ru-RU" altLang="uk-UA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366" name="Rectangle 9"/>
          <p:cNvSpPr>
            <a:spLocks noChangeArrowheads="1"/>
          </p:cNvSpPr>
          <p:nvPr/>
        </p:nvSpPr>
        <p:spPr bwMode="auto">
          <a:xfrm>
            <a:off x="6998493" y="985838"/>
            <a:ext cx="1643063" cy="714375"/>
          </a:xfrm>
          <a:prstGeom prst="rect">
            <a:avLst/>
          </a:prstGeom>
          <a:solidFill>
            <a:srgbClr val="FFC000">
              <a:alpha val="50195"/>
            </a:srgbClr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Моніторинг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та оцінка</a:t>
            </a:r>
            <a:endParaRPr lang="ru-RU" altLang="uk-UA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367" name="Rectangle 15"/>
          <p:cNvSpPr>
            <a:spLocks noChangeArrowheads="1"/>
          </p:cNvSpPr>
          <p:nvPr/>
        </p:nvSpPr>
        <p:spPr bwMode="auto">
          <a:xfrm>
            <a:off x="7064077" y="2765425"/>
            <a:ext cx="1571625" cy="714375"/>
          </a:xfrm>
          <a:prstGeom prst="rect">
            <a:avLst/>
          </a:prstGeom>
          <a:solidFill>
            <a:srgbClr val="FFC000">
              <a:alpha val="50195"/>
            </a:srgbClr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Координація 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dirty="0">
                <a:solidFill>
                  <a:schemeClr val="tx1"/>
                </a:solidFill>
                <a:latin typeface="Arial" charset="0"/>
              </a:rPr>
              <a:t>діяльності</a:t>
            </a:r>
            <a:endParaRPr lang="ru-RU" altLang="uk-UA" sz="140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3" name="Таблиця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851280"/>
              </p:ext>
            </p:extLst>
          </p:nvPr>
        </p:nvGraphicFramePr>
        <p:xfrm>
          <a:off x="1174751" y="4365104"/>
          <a:ext cx="6569075" cy="2087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7009"/>
                <a:gridCol w="2124745"/>
                <a:gridCol w="1763687"/>
                <a:gridCol w="1443634"/>
              </a:tblGrid>
              <a:tr h="528159">
                <a:tc>
                  <a:txBody>
                    <a:bodyPr/>
                    <a:lstStyle/>
                    <a:p>
                      <a:pPr algn="ctr"/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Люди з </a:t>
                      </a:r>
                    </a:p>
                    <a:p>
                      <a:pPr algn="ctr"/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особливими </a:t>
                      </a:r>
                    </a:p>
                    <a:p>
                      <a:pPr algn="ctr"/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потребами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Діти-сироти,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позбавлені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батьківського піклування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Прийомні сім’ї, ДБСТ, сім’ї опікунів, піклувальників</a:t>
                      </a:r>
                      <a:endParaRPr lang="uk-UA" sz="900" b="0" i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Постраждалі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внаслідок аварії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 ЧАЕС</a:t>
                      </a:r>
                      <a:r>
                        <a:rPr lang="en-US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 їх сімей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4269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Особи похилого віку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Сім</a:t>
                      </a:r>
                      <a:r>
                        <a:rPr lang="en-US" sz="900" b="0" i="0" dirty="0" smtClean="0">
                          <a:latin typeface="Arial" pitchFamily="34" charset="0"/>
                          <a:cs typeface="Arial" pitchFamily="34" charset="0"/>
                        </a:rPr>
                        <a:t>’</a:t>
                      </a: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ї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з дітьми, багатодітні сім’ї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Малозабезпечені</a:t>
                      </a:r>
                      <a:endParaRPr lang="en-US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сім’ї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Бездомні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latin typeface="Arial" pitchFamily="34" charset="0"/>
                          <a:cs typeface="Arial" pitchFamily="34" charset="0"/>
                        </a:rPr>
                        <a:t>та </a:t>
                      </a:r>
                      <a:r>
                        <a:rPr lang="ru-RU" sz="900" b="0" i="0" dirty="0" err="1" smtClean="0">
                          <a:latin typeface="Arial" pitchFamily="34" charset="0"/>
                          <a:cs typeface="Arial" pitchFamily="34" charset="0"/>
                        </a:rPr>
                        <a:t>безпритульні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5157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Одинокі матері (батько) з дітьми 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Звільнені з місць</a:t>
                      </a:r>
                      <a:r>
                        <a:rPr lang="uk-UA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позбавлення волі, в т.ч.  з дітьми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Учасники АТО </a:t>
                      </a:r>
                    </a:p>
                    <a:p>
                      <a:pPr algn="ctr"/>
                      <a:r>
                        <a:rPr lang="uk-UA" sz="9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 їх сім’ї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Внутрішньо переміщені</a:t>
                      </a:r>
                      <a:r>
                        <a:rPr lang="uk-UA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особи із зони АТО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та АР Крим та їх сім’ї</a:t>
                      </a:r>
                      <a:endParaRPr lang="uk-UA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5456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latin typeface="Arial" pitchFamily="34" charset="0"/>
                          <a:cs typeface="Arial" pitchFamily="34" charset="0"/>
                        </a:rPr>
                        <a:t>Діти-інваліди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latin typeface="Arial" pitchFamily="34" charset="0"/>
                          <a:cs typeface="Arial" pitchFamily="34" charset="0"/>
                        </a:rPr>
                        <a:t>Особи, </a:t>
                      </a:r>
                      <a:r>
                        <a:rPr lang="ru-RU" sz="900" b="0" i="0" dirty="0" err="1" smtClean="0">
                          <a:latin typeface="Arial" pitchFamily="34" charset="0"/>
                          <a:cs typeface="Arial" pitchFamily="34" charset="0"/>
                        </a:rPr>
                        <a:t>діти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,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які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постраждали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від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насильства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жорстокого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поводження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baseline="0" dirty="0" err="1" smtClean="0">
                          <a:latin typeface="Arial" pitchFamily="34" charset="0"/>
                          <a:cs typeface="Arial" pitchFamily="34" charset="0"/>
                        </a:rPr>
                        <a:t>торгівлі</a:t>
                      </a:r>
                      <a:r>
                        <a:rPr lang="ru-RU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людьми</a:t>
                      </a:r>
                      <a:endParaRPr lang="ru-RU" sz="9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err="1" smtClean="0">
                          <a:latin typeface="Arial" pitchFamily="34" charset="0"/>
                          <a:cs typeface="Arial" pitchFamily="34" charset="0"/>
                        </a:rPr>
                        <a:t>Нарко-</a:t>
                      </a: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900" b="0" i="0" dirty="0" err="1" smtClean="0">
                          <a:latin typeface="Arial" pitchFamily="34" charset="0"/>
                          <a:cs typeface="Arial" pitchFamily="34" charset="0"/>
                        </a:rPr>
                        <a:t>алокоголезалежні</a:t>
                      </a:r>
                      <a:r>
                        <a:rPr lang="uk-UA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 особи</a:t>
                      </a:r>
                      <a:r>
                        <a:rPr lang="en-US" sz="900" b="0" i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uk-UA" sz="9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ВІЛ-інфіковані діти, молодь та члени їх сімей </a:t>
                      </a: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0" i="0" dirty="0" smtClean="0">
                          <a:latin typeface="Arial" pitchFamily="34" charset="0"/>
                          <a:cs typeface="Arial" pitchFamily="34" charset="0"/>
                        </a:rPr>
                        <a:t>Дистанційні сім’ї</a:t>
                      </a:r>
                    </a:p>
                  </a:txBody>
                  <a:tcPr marL="91436" marR="91436" marT="45733" marB="45733">
                    <a:solidFill>
                      <a:schemeClr val="tx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395" name="Rectangle 16"/>
          <p:cNvSpPr>
            <a:spLocks noChangeArrowheads="1"/>
          </p:cNvSpPr>
          <p:nvPr/>
        </p:nvSpPr>
        <p:spPr bwMode="auto">
          <a:xfrm>
            <a:off x="2741613" y="3792538"/>
            <a:ext cx="3600450" cy="428625"/>
          </a:xfrm>
          <a:prstGeom prst="rect">
            <a:avLst/>
          </a:prstGeom>
          <a:solidFill>
            <a:srgbClr val="FF0000"/>
          </a:solidFill>
          <a:ln w="1587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 b="1">
                <a:solidFill>
                  <a:schemeClr val="bg1"/>
                </a:solidFill>
                <a:latin typeface="Arial" charset="0"/>
              </a:rPr>
              <a:t>Надавачі соціальних послуг</a:t>
            </a:r>
            <a:endParaRPr lang="ru-RU" altLang="uk-UA" sz="1400" b="1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49" name="Пряма сполучна лінія 48"/>
          <p:cNvCxnSpPr/>
          <p:nvPr/>
        </p:nvCxnSpPr>
        <p:spPr>
          <a:xfrm>
            <a:off x="1042988" y="1411288"/>
            <a:ext cx="2773362" cy="63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 сполучна лінія 49"/>
          <p:cNvCxnSpPr/>
          <p:nvPr/>
        </p:nvCxnSpPr>
        <p:spPr>
          <a:xfrm>
            <a:off x="1042988" y="2862263"/>
            <a:ext cx="28809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зі стрілкою 59"/>
          <p:cNvCxnSpPr/>
          <p:nvPr/>
        </p:nvCxnSpPr>
        <p:spPr>
          <a:xfrm rot="5400000">
            <a:off x="829469" y="2648744"/>
            <a:ext cx="428625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зі стрілкою 60"/>
          <p:cNvCxnSpPr/>
          <p:nvPr/>
        </p:nvCxnSpPr>
        <p:spPr>
          <a:xfrm>
            <a:off x="6125369" y="2194720"/>
            <a:ext cx="430212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 зі стрілкою 61"/>
          <p:cNvCxnSpPr/>
          <p:nvPr/>
        </p:nvCxnSpPr>
        <p:spPr>
          <a:xfrm rot="5400000">
            <a:off x="2629694" y="2648744"/>
            <a:ext cx="428625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 зі стрілкою 62"/>
          <p:cNvCxnSpPr/>
          <p:nvPr/>
        </p:nvCxnSpPr>
        <p:spPr>
          <a:xfrm flipV="1">
            <a:off x="6516216" y="2057401"/>
            <a:ext cx="482277" cy="154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 зі стрілкою 63"/>
          <p:cNvCxnSpPr/>
          <p:nvPr/>
        </p:nvCxnSpPr>
        <p:spPr>
          <a:xfrm>
            <a:off x="3923928" y="2863850"/>
            <a:ext cx="0" cy="93027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зі стрілкою 64"/>
          <p:cNvCxnSpPr/>
          <p:nvPr/>
        </p:nvCxnSpPr>
        <p:spPr>
          <a:xfrm rot="5400000">
            <a:off x="900907" y="1553369"/>
            <a:ext cx="285750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 зі стрілкою 67"/>
          <p:cNvCxnSpPr/>
          <p:nvPr/>
        </p:nvCxnSpPr>
        <p:spPr>
          <a:xfrm flipH="1" flipV="1">
            <a:off x="3923928" y="3340894"/>
            <a:ext cx="2592290" cy="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 зі стрілкою 68"/>
          <p:cNvCxnSpPr/>
          <p:nvPr/>
        </p:nvCxnSpPr>
        <p:spPr>
          <a:xfrm rot="5400000">
            <a:off x="2701132" y="1553369"/>
            <a:ext cx="285750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 зі стрілкою 69"/>
          <p:cNvCxnSpPr/>
          <p:nvPr/>
        </p:nvCxnSpPr>
        <p:spPr>
          <a:xfrm flipH="1">
            <a:off x="6516216" y="1470027"/>
            <a:ext cx="1588" cy="18589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зі стрілкою 70"/>
          <p:cNvCxnSpPr/>
          <p:nvPr/>
        </p:nvCxnSpPr>
        <p:spPr>
          <a:xfrm>
            <a:off x="3816350" y="1130300"/>
            <a:ext cx="0" cy="287338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V="1">
            <a:off x="8102600" y="4149725"/>
            <a:ext cx="0" cy="1150938"/>
          </a:xfrm>
          <a:prstGeom prst="line">
            <a:avLst/>
          </a:prstGeom>
          <a:ln w="25400">
            <a:solidFill>
              <a:srgbClr val="FF0000"/>
            </a:solidFill>
            <a:prstDash val="lgDash"/>
            <a:miter lim="800000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 сполучна лінія 100"/>
          <p:cNvCxnSpPr/>
          <p:nvPr/>
        </p:nvCxnSpPr>
        <p:spPr>
          <a:xfrm flipH="1" flipV="1">
            <a:off x="250825" y="690563"/>
            <a:ext cx="0" cy="45894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 зі стрілкою 102"/>
          <p:cNvCxnSpPr>
            <a:endCxn id="0" idx="2"/>
          </p:cNvCxnSpPr>
          <p:nvPr/>
        </p:nvCxnSpPr>
        <p:spPr>
          <a:xfrm flipV="1">
            <a:off x="250825" y="695325"/>
            <a:ext cx="2427288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11" name="Rectangle 43"/>
          <p:cNvSpPr>
            <a:spLocks noChangeArrowheads="1"/>
          </p:cNvSpPr>
          <p:nvPr/>
        </p:nvSpPr>
        <p:spPr bwMode="auto">
          <a:xfrm>
            <a:off x="985838" y="415925"/>
            <a:ext cx="900112" cy="2143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000" b="1" i="1">
                <a:solidFill>
                  <a:srgbClr val="FF3300"/>
                </a:solidFill>
                <a:latin typeface="Arial" charset="0"/>
              </a:rPr>
              <a:t>потреб</a:t>
            </a:r>
            <a:r>
              <a:rPr lang="uk-UA" altLang="uk-UA" sz="1000" i="1">
                <a:solidFill>
                  <a:srgbClr val="FF3300"/>
                </a:solidFill>
                <a:latin typeface="Arial" charset="0"/>
              </a:rPr>
              <a:t>и </a:t>
            </a:r>
          </a:p>
        </p:txBody>
      </p:sp>
      <p:sp>
        <p:nvSpPr>
          <p:cNvPr id="15412" name="Rectangle 43"/>
          <p:cNvSpPr>
            <a:spLocks noChangeArrowheads="1"/>
          </p:cNvSpPr>
          <p:nvPr/>
        </p:nvSpPr>
        <p:spPr bwMode="auto">
          <a:xfrm rot="-5400000">
            <a:off x="7537450" y="4665663"/>
            <a:ext cx="1414463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000" i="1">
                <a:solidFill>
                  <a:srgbClr val="FF3300"/>
                </a:solidFill>
                <a:latin typeface="Arial" charset="0"/>
              </a:rPr>
              <a:t>Надання соціальних послуг</a:t>
            </a:r>
          </a:p>
        </p:txBody>
      </p:sp>
      <p:sp>
        <p:nvSpPr>
          <p:cNvPr id="34" name="Овал 33"/>
          <p:cNvSpPr/>
          <p:nvPr/>
        </p:nvSpPr>
        <p:spPr>
          <a:xfrm>
            <a:off x="2677418" y="260648"/>
            <a:ext cx="3046710" cy="8699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lang="uk-UA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Управління </a:t>
            </a:r>
          </a:p>
          <a:p>
            <a:pPr algn="ctr">
              <a:lnSpc>
                <a:spcPct val="120000"/>
              </a:lnSpc>
              <a:defRPr/>
            </a:pPr>
            <a:r>
              <a:rPr lang="uk-UA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соціального захисту</a:t>
            </a:r>
            <a:r>
              <a: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k-UA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Пряма зі стрілкою 102"/>
          <p:cNvCxnSpPr/>
          <p:nvPr/>
        </p:nvCxnSpPr>
        <p:spPr>
          <a:xfrm>
            <a:off x="5724525" y="698500"/>
            <a:ext cx="3095947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17" name="Rectangle 43"/>
          <p:cNvSpPr>
            <a:spLocks noChangeArrowheads="1"/>
          </p:cNvSpPr>
          <p:nvPr/>
        </p:nvSpPr>
        <p:spPr bwMode="auto">
          <a:xfrm>
            <a:off x="6659563" y="263525"/>
            <a:ext cx="936625" cy="357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000" b="1" i="1">
                <a:solidFill>
                  <a:srgbClr val="FF3300"/>
                </a:solidFill>
                <a:latin typeface="Arial" charset="0"/>
              </a:rPr>
              <a:t>Соціальне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000" b="1" i="1">
                <a:solidFill>
                  <a:srgbClr val="FF3300"/>
                </a:solidFill>
                <a:latin typeface="Arial" charset="0"/>
              </a:rPr>
              <a:t>замовлення </a:t>
            </a:r>
            <a:endParaRPr lang="uk-UA" altLang="uk-UA" sz="1000" i="1">
              <a:solidFill>
                <a:srgbClr val="FF3300"/>
              </a:solidFill>
              <a:latin typeface="Arial" charset="0"/>
            </a:endParaRPr>
          </a:p>
        </p:txBody>
      </p:sp>
      <p:cxnSp>
        <p:nvCxnSpPr>
          <p:cNvPr id="57" name="Пряма сполучна лінія 100"/>
          <p:cNvCxnSpPr/>
          <p:nvPr/>
        </p:nvCxnSpPr>
        <p:spPr>
          <a:xfrm flipV="1">
            <a:off x="8820472" y="701675"/>
            <a:ext cx="0" cy="32321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 зі стрілкою 102"/>
          <p:cNvCxnSpPr/>
          <p:nvPr/>
        </p:nvCxnSpPr>
        <p:spPr>
          <a:xfrm flipH="1">
            <a:off x="6340475" y="3933825"/>
            <a:ext cx="2405063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 сполучна лінія 91"/>
          <p:cNvCxnSpPr/>
          <p:nvPr/>
        </p:nvCxnSpPr>
        <p:spPr>
          <a:xfrm flipH="1">
            <a:off x="6340475" y="4149725"/>
            <a:ext cx="1760538" cy="0"/>
          </a:xfrm>
          <a:prstGeom prst="line">
            <a:avLst/>
          </a:prstGeom>
          <a:ln w="254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21" name="Rectangle 4"/>
          <p:cNvSpPr>
            <a:spLocks noChangeArrowheads="1"/>
          </p:cNvSpPr>
          <p:nvPr/>
        </p:nvSpPr>
        <p:spPr bwMode="auto">
          <a:xfrm>
            <a:off x="2161183" y="1690266"/>
            <a:ext cx="1667073" cy="714375"/>
          </a:xfrm>
          <a:prstGeom prst="rect">
            <a:avLst/>
          </a:prstGeom>
          <a:solidFill>
            <a:srgbClr val="FFC000">
              <a:alpha val="50195"/>
            </a:srgbClr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>
                <a:solidFill>
                  <a:schemeClr val="tx1"/>
                </a:solidFill>
                <a:latin typeface="Arial" charset="0"/>
              </a:rPr>
              <a:t>Мінімальний пакет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1400">
                <a:solidFill>
                  <a:schemeClr val="tx1"/>
                </a:solidFill>
                <a:latin typeface="Arial" charset="0"/>
              </a:rPr>
              <a:t>соціальних послуг</a:t>
            </a:r>
          </a:p>
        </p:txBody>
      </p:sp>
      <p:sp>
        <p:nvSpPr>
          <p:cNvPr id="36" name="Овал 35"/>
          <p:cNvSpPr/>
          <p:nvPr/>
        </p:nvSpPr>
        <p:spPr>
          <a:xfrm>
            <a:off x="4076701" y="1755776"/>
            <a:ext cx="2159000" cy="8699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lang="uk-UA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Незалежний орган</a:t>
            </a:r>
            <a:endParaRPr lang="uk-UA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Пряма зі стрілкою 62"/>
          <p:cNvCxnSpPr/>
          <p:nvPr/>
        </p:nvCxnSpPr>
        <p:spPr>
          <a:xfrm flipV="1">
            <a:off x="6531954" y="2963493"/>
            <a:ext cx="532123" cy="154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зі стрілкою 62"/>
          <p:cNvCxnSpPr/>
          <p:nvPr/>
        </p:nvCxnSpPr>
        <p:spPr>
          <a:xfrm flipV="1">
            <a:off x="6516216" y="1470028"/>
            <a:ext cx="482277" cy="154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360655475"/>
              </p:ext>
            </p:extLst>
          </p:nvPr>
        </p:nvGraphicFramePr>
        <p:xfrm>
          <a:off x="917352" y="655241"/>
          <a:ext cx="672040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23528" y="1124744"/>
            <a:ext cx="8064896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err="1"/>
              <a:t>Виділяють</a:t>
            </a:r>
            <a:r>
              <a:rPr lang="ru-RU" sz="2400" b="1" dirty="0"/>
              <a:t> </a:t>
            </a:r>
            <a:r>
              <a:rPr lang="ru-RU" sz="2400" b="1" dirty="0" err="1"/>
              <a:t>декілька</a:t>
            </a:r>
            <a:r>
              <a:rPr lang="ru-RU" sz="2400" b="1" dirty="0"/>
              <a:t> </a:t>
            </a:r>
            <a:r>
              <a:rPr lang="ru-RU" sz="2400" b="1" dirty="0" err="1"/>
              <a:t>видів</a:t>
            </a:r>
            <a:r>
              <a:rPr lang="ru-RU" sz="2400" b="1" dirty="0"/>
              <a:t> </a:t>
            </a:r>
            <a:r>
              <a:rPr lang="ru-RU" sz="2400" b="1" dirty="0" err="1"/>
              <a:t>інвестицій</a:t>
            </a:r>
            <a:r>
              <a:rPr lang="ru-RU" sz="2400" b="1" dirty="0"/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err="1"/>
              <a:t>Політичні</a:t>
            </a:r>
            <a:endParaRPr lang="ru-RU" sz="24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err="1"/>
              <a:t>Економічні</a:t>
            </a:r>
            <a:endParaRPr lang="ru-RU" sz="24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err="1"/>
              <a:t>Соціальні</a:t>
            </a:r>
            <a:endParaRPr lang="ru-RU" sz="2400" b="1" dirty="0"/>
          </a:p>
          <a:p>
            <a:pPr eaLnBrk="1" hangingPunct="1">
              <a:lnSpc>
                <a:spcPct val="90000"/>
              </a:lnSpc>
              <a:defRPr/>
            </a:pPr>
            <a:endParaRPr lang="ru-RU" sz="2400" b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В </a:t>
            </a:r>
            <a:r>
              <a:rPr lang="ru-RU" sz="2400" dirty="0" err="1"/>
              <a:t>українському</a:t>
            </a:r>
            <a:r>
              <a:rPr lang="ru-RU" sz="2400" dirty="0"/>
              <a:t> </a:t>
            </a:r>
            <a:r>
              <a:rPr lang="ru-RU" sz="2400" dirty="0" err="1"/>
              <a:t>законодавстві</a:t>
            </a:r>
            <a:r>
              <a:rPr lang="ru-RU" sz="2400" dirty="0"/>
              <a:t> не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терміну</a:t>
            </a:r>
            <a:r>
              <a:rPr lang="ru-RU" sz="2400" dirty="0"/>
              <a:t> «</a:t>
            </a:r>
            <a:r>
              <a:rPr lang="ru-RU" sz="2400" dirty="0" err="1"/>
              <a:t>соціальні</a:t>
            </a:r>
            <a:r>
              <a:rPr lang="ru-RU" sz="2400" dirty="0"/>
              <a:t> </a:t>
            </a:r>
            <a:r>
              <a:rPr lang="ru-RU" sz="2400" dirty="0" err="1"/>
              <a:t>інвестиції</a:t>
            </a:r>
            <a:r>
              <a:rPr lang="ru-RU" sz="2400" dirty="0"/>
              <a:t>»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dirty="0"/>
          </a:p>
          <a:p>
            <a:pPr marL="82550" indent="2825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dirty="0" err="1"/>
              <a:t>Соціальне</a:t>
            </a:r>
            <a:r>
              <a:rPr lang="ru-RU" sz="2400" b="1" i="1" dirty="0"/>
              <a:t> </a:t>
            </a:r>
            <a:r>
              <a:rPr lang="ru-RU" sz="2400" b="1" i="1" dirty="0" err="1" smtClean="0"/>
              <a:t>інвестування</a:t>
            </a:r>
            <a:r>
              <a:rPr lang="ru-RU" sz="2400" b="1" i="1" dirty="0" smtClean="0"/>
              <a:t> </a:t>
            </a:r>
            <a:r>
              <a:rPr lang="ru-RU" sz="2400" i="1" dirty="0" smtClean="0"/>
              <a:t>- </a:t>
            </a:r>
            <a:r>
              <a:rPr lang="ru-RU" sz="2400" i="1" dirty="0" err="1"/>
              <a:t>залучення</a:t>
            </a:r>
            <a:r>
              <a:rPr lang="ru-RU" sz="2400" i="1" dirty="0"/>
              <a:t> та </a:t>
            </a:r>
            <a:r>
              <a:rPr lang="ru-RU" sz="2400" i="1" dirty="0" err="1"/>
              <a:t>використання</a:t>
            </a:r>
            <a:r>
              <a:rPr lang="ru-RU" sz="2400" i="1" dirty="0"/>
              <a:t> </a:t>
            </a:r>
            <a:r>
              <a:rPr lang="ru-RU" sz="2400" i="1" dirty="0" err="1"/>
              <a:t>зовнішних</a:t>
            </a:r>
            <a:r>
              <a:rPr lang="ru-RU" sz="2400" i="1" dirty="0"/>
              <a:t> та </a:t>
            </a:r>
            <a:r>
              <a:rPr lang="ru-RU" sz="2400" i="1" dirty="0" err="1"/>
              <a:t>внутрішних</a:t>
            </a:r>
            <a:r>
              <a:rPr lang="ru-RU" sz="2400" i="1" dirty="0"/>
              <a:t> </a:t>
            </a:r>
            <a:r>
              <a:rPr lang="ru-RU" sz="2400" i="1" dirty="0" err="1"/>
              <a:t>ресурсів</a:t>
            </a:r>
            <a:r>
              <a:rPr lang="ru-RU" sz="2400" i="1" dirty="0"/>
              <a:t> </a:t>
            </a:r>
            <a:r>
              <a:rPr lang="ru-RU" sz="2400" i="1" dirty="0" err="1"/>
              <a:t>територіальної</a:t>
            </a:r>
            <a:r>
              <a:rPr lang="ru-RU" sz="2400" i="1" dirty="0"/>
              <a:t> </a:t>
            </a:r>
            <a:r>
              <a:rPr lang="ru-RU" sz="2400" i="1" dirty="0" err="1"/>
              <a:t>громади</a:t>
            </a:r>
            <a:r>
              <a:rPr lang="ru-RU" sz="2400" i="1" dirty="0"/>
              <a:t>  </a:t>
            </a:r>
            <a:r>
              <a:rPr lang="ru-RU" sz="2400" i="1" dirty="0" err="1"/>
              <a:t>задля</a:t>
            </a:r>
            <a:r>
              <a:rPr lang="ru-RU" sz="2400" i="1" dirty="0"/>
              <a:t> </a:t>
            </a:r>
            <a:r>
              <a:rPr lang="ru-RU" sz="2400" i="1" dirty="0" err="1"/>
              <a:t>забезпечення</a:t>
            </a:r>
            <a:r>
              <a:rPr lang="ru-RU" sz="2400" i="1" dirty="0"/>
              <a:t> </a:t>
            </a:r>
            <a:r>
              <a:rPr lang="ru-RU" sz="2400" i="1" dirty="0" err="1"/>
              <a:t>сталого</a:t>
            </a:r>
            <a:r>
              <a:rPr lang="ru-RU" sz="2400" i="1" dirty="0"/>
              <a:t> </a:t>
            </a:r>
            <a:r>
              <a:rPr lang="ru-RU" sz="2400" i="1" dirty="0" err="1"/>
              <a:t>розвитку</a:t>
            </a:r>
            <a:r>
              <a:rPr lang="ru-RU" sz="2400" i="1" dirty="0"/>
              <a:t>, </a:t>
            </a:r>
            <a:r>
              <a:rPr lang="ru-RU" sz="2400" i="1" dirty="0" err="1"/>
              <a:t>достатнього</a:t>
            </a:r>
            <a:r>
              <a:rPr lang="ru-RU" sz="2400" i="1" dirty="0"/>
              <a:t> </a:t>
            </a:r>
            <a:r>
              <a:rPr lang="ru-RU" sz="2400" i="1" dirty="0" err="1"/>
              <a:t>рівня</a:t>
            </a:r>
            <a:r>
              <a:rPr lang="ru-RU" sz="2400" i="1" dirty="0"/>
              <a:t> </a:t>
            </a:r>
            <a:r>
              <a:rPr lang="ru-RU" sz="2400" i="1" dirty="0" err="1"/>
              <a:t>життя</a:t>
            </a:r>
            <a:r>
              <a:rPr lang="ru-RU" sz="2400" i="1" dirty="0"/>
              <a:t> </a:t>
            </a:r>
            <a:r>
              <a:rPr lang="ru-RU" sz="2400" i="1" dirty="0" err="1"/>
              <a:t>її</a:t>
            </a:r>
            <a:r>
              <a:rPr lang="ru-RU" sz="2400" i="1" dirty="0"/>
              <a:t> </a:t>
            </a:r>
            <a:r>
              <a:rPr lang="ru-RU" sz="2400" i="1" dirty="0" err="1"/>
              <a:t>членів</a:t>
            </a:r>
            <a:r>
              <a:rPr lang="ru-RU" sz="2400" i="1" dirty="0"/>
              <a:t>. 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260648"/>
            <a:ext cx="7848872" cy="523220"/>
          </a:xfrm>
          <a:prstGeom prst="rect">
            <a:avLst/>
          </a:prstGeom>
          <a:gradFill flip="none" rotWithShape="1">
            <a:gsLst>
              <a:gs pos="0">
                <a:srgbClr val="FFFF29"/>
              </a:gs>
              <a:gs pos="7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Соціальні інвестиції</a:t>
            </a:r>
            <a:endParaRPr lang="uk-UA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417201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8510</TotalTime>
  <Words>739</Words>
  <Application>Microsoft Office PowerPoint</Application>
  <PresentationFormat>Экран (4:3)</PresentationFormat>
  <Paragraphs>196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Реформування системи  надання соціальних послуг в умовах децентралізації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 соціальної та економічної освіти</dc:title>
  <dc:creator>Наталья</dc:creator>
  <cp:lastModifiedBy>Igor</cp:lastModifiedBy>
  <cp:revision>357</cp:revision>
  <cp:lastPrinted>2015-07-14T08:56:41Z</cp:lastPrinted>
  <dcterms:created xsi:type="dcterms:W3CDTF">2013-03-22T08:55:07Z</dcterms:created>
  <dcterms:modified xsi:type="dcterms:W3CDTF">2015-12-13T21:22:39Z</dcterms:modified>
</cp:coreProperties>
</file>