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1" r:id="rId3"/>
    <p:sldId id="264" r:id="rId4"/>
    <p:sldId id="287" r:id="rId5"/>
    <p:sldId id="281" r:id="rId6"/>
    <p:sldId id="288" r:id="rId7"/>
    <p:sldId id="289" r:id="rId8"/>
    <p:sldId id="285" r:id="rId9"/>
    <p:sldId id="286" r:id="rId10"/>
    <p:sldId id="290" r:id="rId11"/>
    <p:sldId id="277" r:id="rId12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7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26D91-3E26-4FD8-9F51-F4675DF55C7B}" type="datetimeFigureOut">
              <a:rPr lang="uk-UA" smtClean="0"/>
              <a:t>22.01.16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3D108-A8C2-47ED-B809-C7401FFB36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3247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85384B-54C7-4833-87C1-C0B45BAAF8E9}" type="datetimeFigureOut">
              <a:rPr lang="uk-UA" smtClean="0"/>
              <a:t>22.01.16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13B917-85DE-4B81-B77C-3618766BBF0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3296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13B917-85DE-4B81-B77C-3618766BBF09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8392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13B917-85DE-4B81-B77C-3618766BBF09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8392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808D-55BB-4B3E-B8FB-A91AE4FB2B52}" type="datetime1">
              <a:rPr lang="uk-UA" smtClean="0"/>
              <a:t>22.01.16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55C3-0DED-4021-824F-A8C8FB97E3AA}" type="datetime1">
              <a:rPr lang="uk-UA" smtClean="0"/>
              <a:t>22.01.16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16012-32F3-42FC-8882-92B54875DB60}" type="datetime1">
              <a:rPr lang="uk-UA" smtClean="0"/>
              <a:t>22.01.16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3CB0-09AB-4DF5-8C32-BFB38E09E5A4}" type="datetime1">
              <a:rPr lang="uk-UA" smtClean="0"/>
              <a:t>22.01.16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3B86B-19E3-4AE0-86AF-736DE0904678}" type="datetime1">
              <a:rPr lang="uk-UA" smtClean="0"/>
              <a:t>22.01.16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EE99-D9B4-45F5-8BC4-F7BD9E99930B}" type="datetime1">
              <a:rPr lang="uk-UA" smtClean="0"/>
              <a:t>22.01.16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39CF6-40D5-47D5-920D-99123C89E248}" type="datetime1">
              <a:rPr lang="uk-UA" smtClean="0"/>
              <a:t>22.01.16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6F800-1A65-4D4F-9DAC-72D84CDF85BE}" type="datetime1">
              <a:rPr lang="uk-UA" smtClean="0"/>
              <a:t>22.01.16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4D136-9289-4ED7-A367-36203FBC3987}" type="datetime1">
              <a:rPr lang="uk-UA" smtClean="0"/>
              <a:t>22.01.16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E6C5-2AC8-41CE-9D1E-2E8D6F1FE937}" type="datetime1">
              <a:rPr lang="uk-UA" smtClean="0"/>
              <a:t>22.01.16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9A97-1F5D-4E1A-82DC-8D2377C03938}" type="datetime1">
              <a:rPr lang="uk-UA" smtClean="0"/>
              <a:t>22.01.16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C256D-D1E1-4072-BF2C-F85E7592EDF3}" type="datetime1">
              <a:rPr lang="uk-UA" smtClean="0"/>
              <a:t>22.01.16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Реформа социального диалога в Украине.   Киев 5-6 ноября 2015 г.</a:t>
            </a: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F986B-DBF0-4671-A240-36BE3C1F1612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gif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988840"/>
            <a:ext cx="8208912" cy="3240360"/>
          </a:xfrm>
        </p:spPr>
        <p:txBody>
          <a:bodyPr>
            <a:normAutofit fontScale="77500" lnSpcReduction="20000"/>
          </a:bodyPr>
          <a:lstStyle/>
          <a:p>
            <a:r>
              <a:rPr lang="uk-UA" sz="4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Модернізація соціального діалогу в Україні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Засідання </a:t>
            </a:r>
            <a:r>
              <a:rPr lang="ru-RU" sz="3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комітету</a:t>
            </a:r>
            <a:r>
              <a:rPr lang="ru-RU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громадянського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міжнародних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en-US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НТСЕР</a:t>
            </a:r>
            <a:endParaRPr lang="ru-RU" sz="33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січня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2016 р.</a:t>
            </a:r>
          </a:p>
        </p:txBody>
      </p:sp>
      <p:pic>
        <p:nvPicPr>
          <p:cNvPr id="4" name="Рисунок 3" descr="C:\Users\Marina\Desktop\КАМИННИК\05-06\БЮРО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296878"/>
            <a:ext cx="1381884" cy="147593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Изображение 4" descr="Mac:private:var:folders:jY:jY2woXewG2iXQz3-Atnm4E+++TI:-Tmp-:TemporaryItems:institute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82286"/>
            <a:ext cx="4320480" cy="9584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43204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ru-RU" sz="2400" b="1" dirty="0" smtClean="0"/>
              <a:t>При </a:t>
            </a:r>
            <a:r>
              <a:rPr lang="ru-RU" sz="2400" b="1" dirty="0" err="1" smtClean="0"/>
              <a:t>розробці</a:t>
            </a:r>
            <a:r>
              <a:rPr lang="ru-RU" sz="2400" b="1" dirty="0" smtClean="0"/>
              <a:t> </a:t>
            </a:r>
            <a:r>
              <a:rPr lang="ru-RU" sz="2400" b="1" dirty="0" err="1"/>
              <a:t>Стратегії</a:t>
            </a:r>
            <a:r>
              <a:rPr lang="ru-RU" sz="2400" b="1" dirty="0"/>
              <a:t> </a:t>
            </a:r>
            <a:r>
              <a:rPr lang="ru-RU" sz="2400" b="1" dirty="0" err="1" smtClean="0"/>
              <a:t>враховано</a:t>
            </a:r>
            <a:r>
              <a:rPr lang="ru-RU" sz="2400" b="1" dirty="0" smtClean="0"/>
              <a:t>: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548680"/>
            <a:ext cx="8568952" cy="554461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Tx/>
              <a:buChar char="-"/>
            </a:pPr>
            <a:r>
              <a:rPr lang="ru-RU" sz="1800" dirty="0" err="1"/>
              <a:t>Необхідність</a:t>
            </a:r>
            <a:r>
              <a:rPr lang="ru-RU" sz="1800" dirty="0"/>
              <a:t> </a:t>
            </a:r>
            <a:r>
              <a:rPr lang="ru-RU" sz="1800" dirty="0" err="1" smtClean="0"/>
              <a:t>впровадження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політики</a:t>
            </a:r>
            <a:r>
              <a:rPr lang="ru-RU" sz="1800" dirty="0" smtClean="0"/>
              <a:t> </a:t>
            </a:r>
            <a:r>
              <a:rPr lang="ru-RU" sz="1800" dirty="0" err="1"/>
              <a:t>сталого</a:t>
            </a:r>
            <a:r>
              <a:rPr lang="ru-RU" sz="1800" dirty="0"/>
              <a:t> </a:t>
            </a:r>
            <a:r>
              <a:rPr lang="ru-RU" sz="1800" dirty="0" err="1"/>
              <a:t>розвитку</a:t>
            </a:r>
            <a:r>
              <a:rPr lang="ru-RU" sz="1800" dirty="0"/>
              <a:t> в рамках </a:t>
            </a:r>
            <a:r>
              <a:rPr lang="ru-RU" sz="1800" dirty="0" err="1"/>
              <a:t>реалізації</a:t>
            </a:r>
            <a:r>
              <a:rPr lang="ru-RU" sz="1800" dirty="0"/>
              <a:t> </a:t>
            </a:r>
            <a:r>
              <a:rPr lang="ru-RU" sz="1800" dirty="0" err="1"/>
              <a:t>міжнародних</a:t>
            </a:r>
            <a:r>
              <a:rPr lang="ru-RU" sz="1800" dirty="0"/>
              <a:t> (ООН, ЄС </a:t>
            </a:r>
            <a:r>
              <a:rPr lang="ru-RU" sz="1800" dirty="0" err="1"/>
              <a:t>тощо</a:t>
            </a:r>
            <a:r>
              <a:rPr lang="ru-RU" sz="1800" dirty="0"/>
              <a:t>) </a:t>
            </a:r>
            <a:r>
              <a:rPr lang="ru-RU" sz="1800" dirty="0" err="1"/>
              <a:t>стратегій</a:t>
            </a:r>
            <a:r>
              <a:rPr lang="ru-RU" sz="1800" dirty="0"/>
              <a:t> та </a:t>
            </a:r>
            <a:r>
              <a:rPr lang="ru-RU" sz="1800" dirty="0" err="1"/>
              <a:t>планів</a:t>
            </a:r>
            <a:r>
              <a:rPr lang="ru-RU" sz="1800" dirty="0"/>
              <a:t>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800" dirty="0" err="1" smtClean="0"/>
              <a:t>Посилення</a:t>
            </a:r>
            <a:r>
              <a:rPr lang="ru-RU" sz="1800" dirty="0" smtClean="0"/>
              <a:t> </a:t>
            </a:r>
            <a:r>
              <a:rPr lang="ru-RU" sz="1800" dirty="0" err="1"/>
              <a:t>соціального</a:t>
            </a:r>
            <a:r>
              <a:rPr lang="ru-RU" sz="1800" dirty="0"/>
              <a:t> </a:t>
            </a:r>
            <a:r>
              <a:rPr lang="ru-RU" sz="1800" dirty="0" err="1"/>
              <a:t>діалогу</a:t>
            </a:r>
            <a:r>
              <a:rPr lang="ru-RU" sz="1800" dirty="0"/>
              <a:t> в рамках </a:t>
            </a:r>
            <a:r>
              <a:rPr lang="ru-RU" sz="1800" dirty="0" err="1"/>
              <a:t>імплементації</a:t>
            </a:r>
            <a:r>
              <a:rPr lang="ru-RU" sz="1800" dirty="0"/>
              <a:t> Угоди про </a:t>
            </a:r>
            <a:r>
              <a:rPr lang="ru-RU" sz="1800" dirty="0" err="1"/>
              <a:t>Асоціацію</a:t>
            </a:r>
            <a:r>
              <a:rPr lang="ru-RU" sz="1800" dirty="0"/>
              <a:t> </a:t>
            </a:r>
            <a:r>
              <a:rPr lang="ru-RU" sz="1800" dirty="0" err="1"/>
              <a:t>Україна</a:t>
            </a:r>
            <a:r>
              <a:rPr lang="ru-RU" sz="1800" dirty="0"/>
              <a:t>-ЄС;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800" dirty="0" err="1" smtClean="0"/>
              <a:t>Доповідь</a:t>
            </a:r>
            <a:r>
              <a:rPr lang="ru-RU" sz="1800" dirty="0" smtClean="0"/>
              <a:t> </a:t>
            </a:r>
            <a:r>
              <a:rPr lang="ru-RU" sz="1800" dirty="0" err="1" smtClean="0"/>
              <a:t>ПРООНу</a:t>
            </a:r>
            <a:r>
              <a:rPr lang="ru-RU" sz="1800" dirty="0" smtClean="0"/>
              <a:t> </a:t>
            </a:r>
            <a:r>
              <a:rPr lang="ru-RU" sz="1800" dirty="0"/>
              <a:t>2015 «</a:t>
            </a:r>
            <a:r>
              <a:rPr lang="ru-RU" sz="1800" dirty="0" err="1"/>
              <a:t>Людський</a:t>
            </a:r>
            <a:r>
              <a:rPr lang="ru-RU" sz="1800" dirty="0"/>
              <a:t> </a:t>
            </a:r>
            <a:r>
              <a:rPr lang="ru-RU" sz="1800" dirty="0" err="1"/>
              <a:t>розвиток</a:t>
            </a:r>
            <a:r>
              <a:rPr lang="ru-RU" sz="1800" dirty="0"/>
              <a:t> та </a:t>
            </a:r>
            <a:r>
              <a:rPr lang="ru-RU" sz="1800" dirty="0" err="1" smtClean="0"/>
              <a:t>гідна</a:t>
            </a:r>
            <a:r>
              <a:rPr lang="ru-RU" sz="1800" dirty="0" smtClean="0"/>
              <a:t> </a:t>
            </a:r>
            <a:r>
              <a:rPr lang="ru-RU" sz="1800" dirty="0" err="1" smtClean="0"/>
              <a:t>праця</a:t>
            </a:r>
            <a:r>
              <a:rPr lang="ru-RU" sz="1800" dirty="0" smtClean="0"/>
              <a:t>»;</a:t>
            </a:r>
            <a:endParaRPr lang="ru-RU" sz="1800" dirty="0"/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800" dirty="0" smtClean="0"/>
              <a:t>«</a:t>
            </a:r>
            <a:r>
              <a:rPr lang="ru-RU" sz="1800" dirty="0" err="1" smtClean="0"/>
              <a:t>Стратегія</a:t>
            </a:r>
            <a:r>
              <a:rPr lang="ru-RU" sz="1800" dirty="0" smtClean="0"/>
              <a:t> </a:t>
            </a:r>
            <a:r>
              <a:rPr lang="ru-RU" sz="1800" dirty="0" err="1"/>
              <a:t>сталого</a:t>
            </a:r>
            <a:r>
              <a:rPr lang="ru-RU" sz="1800" dirty="0"/>
              <a:t> </a:t>
            </a:r>
            <a:r>
              <a:rPr lang="ru-RU" sz="1800" dirty="0" err="1"/>
              <a:t>розвитку</a:t>
            </a:r>
            <a:r>
              <a:rPr lang="ru-RU" sz="1800" dirty="0"/>
              <a:t> «</a:t>
            </a:r>
            <a:r>
              <a:rPr lang="ru-RU" sz="1800" dirty="0" err="1"/>
              <a:t>Україна</a:t>
            </a:r>
            <a:r>
              <a:rPr lang="ru-RU" sz="1800" dirty="0"/>
              <a:t> 2020», Указ Президента </a:t>
            </a:r>
            <a:r>
              <a:rPr lang="ru-RU" sz="1800" dirty="0" err="1"/>
              <a:t>від</a:t>
            </a:r>
            <a:r>
              <a:rPr lang="ru-RU" sz="1800" dirty="0"/>
              <a:t> 12 </a:t>
            </a:r>
            <a:r>
              <a:rPr lang="ru-RU" sz="1800" dirty="0" err="1"/>
              <a:t>січня</a:t>
            </a:r>
            <a:r>
              <a:rPr lang="ru-RU" sz="1800" dirty="0"/>
              <a:t> 2015 року № </a:t>
            </a:r>
            <a:r>
              <a:rPr lang="ru-RU" sz="1800" dirty="0" smtClean="0"/>
              <a:t>5/2015;</a:t>
            </a:r>
            <a:endParaRPr lang="ru-RU" sz="1800" dirty="0"/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800" dirty="0"/>
              <a:t>«</a:t>
            </a:r>
            <a:r>
              <a:rPr lang="ru-RU" sz="1800" dirty="0" err="1" smtClean="0"/>
              <a:t>Стратегія</a:t>
            </a:r>
            <a:r>
              <a:rPr lang="ru-RU" sz="1800" dirty="0" smtClean="0"/>
              <a:t> </a:t>
            </a:r>
            <a:r>
              <a:rPr lang="ru-RU" sz="1800" dirty="0" err="1"/>
              <a:t>державної</a:t>
            </a:r>
            <a:r>
              <a:rPr lang="ru-RU" sz="1800" dirty="0"/>
              <a:t> </a:t>
            </a:r>
            <a:r>
              <a:rPr lang="ru-RU" sz="1800" dirty="0" err="1"/>
              <a:t>політики</a:t>
            </a:r>
            <a:r>
              <a:rPr lang="ru-RU" sz="1800" dirty="0"/>
              <a:t> </a:t>
            </a:r>
            <a:r>
              <a:rPr lang="ru-RU" sz="1800" dirty="0" err="1"/>
              <a:t>сприяння</a:t>
            </a:r>
            <a:r>
              <a:rPr lang="ru-RU" sz="1800" dirty="0"/>
              <a:t> </a:t>
            </a:r>
            <a:r>
              <a:rPr lang="ru-RU" sz="1800" dirty="0" err="1"/>
              <a:t>розвитку</a:t>
            </a:r>
            <a:r>
              <a:rPr lang="ru-RU" sz="1800" dirty="0"/>
              <a:t> </a:t>
            </a:r>
            <a:r>
              <a:rPr lang="ru-RU" sz="1800" dirty="0" err="1"/>
              <a:t>громадянського</a:t>
            </a:r>
            <a:r>
              <a:rPr lang="ru-RU" sz="1800" dirty="0"/>
              <a:t> </a:t>
            </a:r>
            <a:r>
              <a:rPr lang="ru-RU" sz="1800" dirty="0" err="1"/>
              <a:t>суспільства</a:t>
            </a:r>
            <a:r>
              <a:rPr lang="ru-RU" sz="1800" dirty="0"/>
              <a:t> в </a:t>
            </a:r>
            <a:r>
              <a:rPr lang="ru-RU" sz="1800" dirty="0" err="1"/>
              <a:t>Україні</a:t>
            </a:r>
            <a:r>
              <a:rPr lang="ru-RU" sz="1800" dirty="0"/>
              <a:t>», Указ Президента </a:t>
            </a:r>
            <a:r>
              <a:rPr lang="ru-RU" sz="1800" dirty="0" err="1"/>
              <a:t>від</a:t>
            </a:r>
            <a:r>
              <a:rPr lang="ru-RU" sz="1800" dirty="0"/>
              <a:t> 24 </a:t>
            </a:r>
            <a:r>
              <a:rPr lang="ru-RU" sz="1800" dirty="0" err="1"/>
              <a:t>березня</a:t>
            </a:r>
            <a:r>
              <a:rPr lang="ru-RU" sz="1800" dirty="0"/>
              <a:t> 2012 року № 212/2012</a:t>
            </a:r>
            <a:r>
              <a:rPr lang="ru-RU" sz="1800" dirty="0" smtClean="0"/>
              <a:t>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800" dirty="0" smtClean="0"/>
              <a:t>«</a:t>
            </a:r>
            <a:r>
              <a:rPr lang="ru-RU" sz="1800" dirty="0" err="1" smtClean="0"/>
              <a:t>Національна</a:t>
            </a:r>
            <a:r>
              <a:rPr lang="ru-RU" sz="1800" dirty="0" smtClean="0"/>
              <a:t> </a:t>
            </a:r>
            <a:r>
              <a:rPr lang="ru-RU" sz="1800" dirty="0" err="1" smtClean="0"/>
              <a:t>стратегія</a:t>
            </a:r>
            <a:r>
              <a:rPr lang="ru-RU" sz="1800" dirty="0" smtClean="0"/>
              <a:t> у </a:t>
            </a:r>
            <a:r>
              <a:rPr lang="ru-RU" sz="1800" dirty="0" err="1" smtClean="0"/>
              <a:t>сфері</a:t>
            </a:r>
            <a:r>
              <a:rPr lang="ru-RU" sz="1800" dirty="0" smtClean="0"/>
              <a:t> прав </a:t>
            </a:r>
            <a:r>
              <a:rPr lang="ru-RU" sz="1800" dirty="0" err="1" smtClean="0"/>
              <a:t>людини</a:t>
            </a:r>
            <a:r>
              <a:rPr lang="ru-RU" sz="1800" dirty="0"/>
              <a:t>», 25 </a:t>
            </a:r>
            <a:r>
              <a:rPr lang="ru-RU" sz="1800" dirty="0" err="1"/>
              <a:t>серпня</a:t>
            </a:r>
            <a:r>
              <a:rPr lang="ru-RU" sz="1800" dirty="0"/>
              <a:t> 2015 </a:t>
            </a:r>
            <a:r>
              <a:rPr lang="ru-RU" sz="1800" dirty="0" smtClean="0"/>
              <a:t>року № 501/2015;</a:t>
            </a:r>
            <a:endParaRPr lang="ru-RU" sz="1800" dirty="0"/>
          </a:p>
          <a:p>
            <a:pPr>
              <a:spcBef>
                <a:spcPts val="0"/>
              </a:spcBef>
              <a:buFontTx/>
              <a:buChar char="-"/>
            </a:pPr>
            <a:r>
              <a:rPr lang="uk-UA" sz="1800" dirty="0" smtClean="0"/>
              <a:t>Закон </a:t>
            </a:r>
            <a:r>
              <a:rPr lang="uk-UA" sz="1800" dirty="0"/>
              <a:t>України "Про Основні засади (стратегію) держаної екологічної політики України на період до 2020 </a:t>
            </a:r>
            <a:r>
              <a:rPr lang="uk-UA" sz="1800" dirty="0" smtClean="0"/>
              <a:t>року";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uk-UA" sz="1800" dirty="0" smtClean="0"/>
              <a:t>Документи які готувались профспілками для відстоювання прав найманих працівників та соціальних стандартів тощо.</a:t>
            </a: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endParaRPr lang="uk-UA" sz="18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1800" b="1" dirty="0" smtClean="0"/>
              <a:t>Проекти: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uk-UA" sz="1800" dirty="0" smtClean="0"/>
              <a:t>Стратегія </a:t>
            </a:r>
            <a:r>
              <a:rPr lang="uk-UA" sz="1800" dirty="0"/>
              <a:t>подолання бідності в Україні, </a:t>
            </a:r>
            <a:endParaRPr lang="uk-UA" sz="1800" dirty="0" smtClean="0"/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800" dirty="0" err="1" smtClean="0"/>
              <a:t>Програма</a:t>
            </a:r>
            <a:r>
              <a:rPr lang="ru-RU" sz="1800" dirty="0" smtClean="0"/>
              <a:t> </a:t>
            </a:r>
            <a:r>
              <a:rPr lang="ru-RU" sz="1800" dirty="0" err="1"/>
              <a:t>гідної</a:t>
            </a:r>
            <a:r>
              <a:rPr lang="ru-RU" sz="1800" dirty="0"/>
              <a:t> </a:t>
            </a:r>
            <a:r>
              <a:rPr lang="ru-RU" sz="1800" dirty="0" err="1"/>
              <a:t>праці</a:t>
            </a:r>
            <a:r>
              <a:rPr lang="ru-RU" sz="1800" dirty="0"/>
              <a:t> для </a:t>
            </a:r>
            <a:r>
              <a:rPr lang="ru-RU" sz="1800" dirty="0" err="1"/>
              <a:t>України</a:t>
            </a:r>
            <a:r>
              <a:rPr lang="ru-RU" sz="1800" dirty="0"/>
              <a:t> на 2016-2019 </a:t>
            </a:r>
            <a:r>
              <a:rPr lang="ru-RU" sz="1800" dirty="0" smtClean="0"/>
              <a:t>роки</a:t>
            </a:r>
            <a:r>
              <a:rPr lang="ru-RU" sz="1800" dirty="0"/>
              <a:t>.</a:t>
            </a:r>
            <a:endParaRPr lang="uk-UA" sz="1800" dirty="0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ru-RU" cap="all" dirty="0" err="1" smtClean="0">
                <a:solidFill>
                  <a:schemeClr val="tx1"/>
                </a:solidFill>
              </a:rPr>
              <a:t>Модернізація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 err="1" smtClean="0">
                <a:solidFill>
                  <a:schemeClr val="tx1"/>
                </a:solidFill>
              </a:rPr>
              <a:t>соцІального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 err="1" smtClean="0">
                <a:solidFill>
                  <a:schemeClr val="tx1"/>
                </a:solidFill>
              </a:rPr>
              <a:t>діалогУ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>
                <a:solidFill>
                  <a:schemeClr val="tx1"/>
                </a:solidFill>
              </a:rPr>
              <a:t>в </a:t>
            </a:r>
            <a:r>
              <a:rPr lang="ru-RU" cap="all" dirty="0" err="1">
                <a:solidFill>
                  <a:schemeClr val="tx1"/>
                </a:solidFill>
              </a:rPr>
              <a:t>УкраЇнІ</a:t>
            </a:r>
            <a:r>
              <a:rPr lang="ru-RU" cap="all" dirty="0">
                <a:solidFill>
                  <a:schemeClr val="tx1"/>
                </a:solidFill>
              </a:rPr>
              <a:t>.   </a:t>
            </a:r>
            <a:r>
              <a:rPr lang="ru-RU" dirty="0" err="1">
                <a:solidFill>
                  <a:schemeClr val="tx1"/>
                </a:solidFill>
              </a:rPr>
              <a:t>Київ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22січня 2016р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939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437112"/>
            <a:ext cx="8229600" cy="30572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err="1" smtClean="0"/>
              <a:t>Дякую</a:t>
            </a:r>
            <a:r>
              <a:rPr lang="ru-RU" sz="4000" dirty="0" smtClean="0"/>
              <a:t> за </a:t>
            </a:r>
            <a:r>
              <a:rPr lang="ru-RU" sz="4000" dirty="0" err="1" smtClean="0"/>
              <a:t>увагу</a:t>
            </a:r>
            <a:endParaRPr lang="uk-UA" sz="4000" dirty="0"/>
          </a:p>
        </p:txBody>
      </p:sp>
      <p:pic>
        <p:nvPicPr>
          <p:cNvPr id="5" name="Рисунок 4" descr="C:\Users\Marina\Desktop\КАМИННИК\05-06\БЮРО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396" y="1484784"/>
            <a:ext cx="1165860" cy="123761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Изображение 4" descr="Mac:private:var:folders:jY:jY2woXewG2iXQz3-Atnm4E+++TI:-Tmp-:TemporaryItems:institute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900" y="1988840"/>
            <a:ext cx="2350135" cy="533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Изображение 5" descr="Mac:private:var:folders:jY:jY2woXewG2iXQz3-Atnm4E+++TI:-Tmp-:TemporaryItems:logo_en.gif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63793"/>
            <a:ext cx="1409700" cy="97345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82286"/>
            <a:ext cx="2400300" cy="65024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ru-RU" cap="all" dirty="0" err="1" smtClean="0">
                <a:solidFill>
                  <a:schemeClr val="tx1"/>
                </a:solidFill>
              </a:rPr>
              <a:t>Модернізація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 err="1" smtClean="0">
                <a:solidFill>
                  <a:schemeClr val="tx1"/>
                </a:solidFill>
              </a:rPr>
              <a:t>соцІального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 err="1" smtClean="0">
                <a:solidFill>
                  <a:schemeClr val="tx1"/>
                </a:solidFill>
              </a:rPr>
              <a:t>діалогУ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>
                <a:solidFill>
                  <a:schemeClr val="tx1"/>
                </a:solidFill>
              </a:rPr>
              <a:t>в </a:t>
            </a:r>
            <a:r>
              <a:rPr lang="ru-RU" cap="all" dirty="0" err="1">
                <a:solidFill>
                  <a:schemeClr val="tx1"/>
                </a:solidFill>
              </a:rPr>
              <a:t>УкраЇнІ</a:t>
            </a:r>
            <a:r>
              <a:rPr lang="ru-RU" cap="all" dirty="0">
                <a:solidFill>
                  <a:schemeClr val="tx1"/>
                </a:solidFill>
              </a:rPr>
              <a:t>.   </a:t>
            </a:r>
            <a:r>
              <a:rPr lang="ru-RU" dirty="0" err="1">
                <a:solidFill>
                  <a:schemeClr val="tx1"/>
                </a:solidFill>
              </a:rPr>
              <a:t>Київ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22січня 2016р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434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82960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"</a:t>
            </a:r>
            <a:r>
              <a:rPr lang="ru-RU" sz="3200" b="1" dirty="0"/>
              <a:t>Разом </a:t>
            </a:r>
            <a:r>
              <a:rPr lang="ru-RU" sz="3200" b="1" dirty="0" err="1"/>
              <a:t>сильніші</a:t>
            </a:r>
            <a:r>
              <a:rPr lang="ru-RU" sz="3200" b="1" dirty="0"/>
              <a:t> – </a:t>
            </a:r>
            <a:r>
              <a:rPr lang="ru-RU" sz="3200" b="1" dirty="0" err="1"/>
              <a:t>новий</a:t>
            </a:r>
            <a:r>
              <a:rPr lang="ru-RU" sz="3200" b="1" dirty="0"/>
              <a:t> </a:t>
            </a:r>
            <a:r>
              <a:rPr lang="ru-RU" sz="3200" b="1" dirty="0" err="1"/>
              <a:t>соціальний</a:t>
            </a:r>
            <a:r>
              <a:rPr lang="ru-RU" sz="3200" b="1" dirty="0"/>
              <a:t> </a:t>
            </a:r>
            <a:r>
              <a:rPr lang="ru-RU" sz="3200" b="1" dirty="0" err="1"/>
              <a:t>діалог</a:t>
            </a:r>
            <a:r>
              <a:rPr lang="ru-RU" sz="3200" b="1" dirty="0"/>
              <a:t> у </a:t>
            </a:r>
            <a:r>
              <a:rPr lang="ru-RU" sz="3200" b="1" dirty="0" err="1"/>
              <a:t>країнах</a:t>
            </a:r>
            <a:r>
              <a:rPr lang="ru-RU" sz="3200" b="1" dirty="0"/>
              <a:t> </a:t>
            </a:r>
            <a:r>
              <a:rPr lang="ru-RU" sz="3200" b="1" dirty="0" err="1"/>
              <a:t>Східного</a:t>
            </a:r>
            <a:r>
              <a:rPr lang="ru-RU" sz="3200" b="1" dirty="0"/>
              <a:t> партнерства</a:t>
            </a:r>
            <a:r>
              <a:rPr lang="ru-RU" sz="3200" dirty="0" smtClean="0"/>
              <a:t>" 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/>
          </a:bodyPr>
          <a:lstStyle/>
          <a:p>
            <a:r>
              <a:rPr lang="uk-UA" sz="2400" b="1" dirty="0" smtClean="0"/>
              <a:t>Виконавець проекту: </a:t>
            </a:r>
            <a:r>
              <a:rPr lang="uk-UA" sz="2400" dirty="0" smtClean="0"/>
              <a:t>ГО «Бюро соціальних та політичних розробок» </a:t>
            </a:r>
          </a:p>
          <a:p>
            <a:endParaRPr lang="uk-UA" sz="2400" dirty="0" smtClean="0"/>
          </a:p>
          <a:p>
            <a:r>
              <a:rPr lang="uk-UA" sz="2400" b="1" dirty="0" smtClean="0"/>
              <a:t>Донор: </a:t>
            </a:r>
            <a:r>
              <a:rPr lang="uk-UA" sz="2400" dirty="0" smtClean="0"/>
              <a:t>Секретаріат Форуму громадянського суспільства Східного партнерства</a:t>
            </a:r>
          </a:p>
          <a:p>
            <a:endParaRPr lang="uk-UA" sz="2400" dirty="0" smtClean="0"/>
          </a:p>
          <a:p>
            <a:r>
              <a:rPr lang="uk-UA" sz="2400" b="1" dirty="0" smtClean="0"/>
              <a:t>Терміни реалізації проекту: </a:t>
            </a:r>
            <a:r>
              <a:rPr lang="uk-UA" sz="2400" dirty="0" smtClean="0"/>
              <a:t>серпень 2015 – лютий 2016 </a:t>
            </a:r>
          </a:p>
          <a:p>
            <a:pPr marL="0" indent="0">
              <a:buNone/>
            </a:pPr>
            <a:endParaRPr lang="uk-UA" sz="2400" dirty="0" smtClean="0"/>
          </a:p>
          <a:p>
            <a:r>
              <a:rPr lang="uk-UA" sz="2400" b="1" dirty="0" smtClean="0"/>
              <a:t>Географія проекту: </a:t>
            </a:r>
            <a:r>
              <a:rPr lang="uk-UA" sz="2400" dirty="0" smtClean="0"/>
              <a:t>Україна, Грузія, Молдова, Вірменія</a:t>
            </a:r>
            <a:endParaRPr lang="uk-UA" sz="2400" dirty="0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ru-RU" cap="all" dirty="0" err="1" smtClean="0">
                <a:solidFill>
                  <a:schemeClr val="tx1"/>
                </a:solidFill>
              </a:rPr>
              <a:t>Модернізація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 err="1" smtClean="0">
                <a:solidFill>
                  <a:schemeClr val="tx1"/>
                </a:solidFill>
              </a:rPr>
              <a:t>соцІального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 err="1" smtClean="0">
                <a:solidFill>
                  <a:schemeClr val="tx1"/>
                </a:solidFill>
              </a:rPr>
              <a:t>діалогУ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>
                <a:solidFill>
                  <a:schemeClr val="tx1"/>
                </a:solidFill>
              </a:rPr>
              <a:t>в </a:t>
            </a:r>
            <a:r>
              <a:rPr lang="ru-RU" cap="all" dirty="0" err="1">
                <a:solidFill>
                  <a:schemeClr val="tx1"/>
                </a:solidFill>
              </a:rPr>
              <a:t>УкраЇнІ</a:t>
            </a:r>
            <a:r>
              <a:rPr lang="ru-RU" cap="all" dirty="0">
                <a:solidFill>
                  <a:schemeClr val="tx1"/>
                </a:solidFill>
              </a:rPr>
              <a:t>.   </a:t>
            </a:r>
            <a:r>
              <a:rPr lang="ru-RU" dirty="0" err="1">
                <a:solidFill>
                  <a:schemeClr val="tx1"/>
                </a:solidFill>
              </a:rPr>
              <a:t>Київ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22 </a:t>
            </a:r>
            <a:r>
              <a:rPr lang="ru-RU" dirty="0" err="1" smtClean="0">
                <a:solidFill>
                  <a:schemeClr val="tx1"/>
                </a:solidFill>
              </a:rPr>
              <a:t>січня</a:t>
            </a:r>
            <a:r>
              <a:rPr lang="ru-RU" dirty="0" smtClean="0">
                <a:solidFill>
                  <a:schemeClr val="tx1"/>
                </a:solidFill>
              </a:rPr>
              <a:t> 2016р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404664"/>
            <a:ext cx="8856984" cy="59046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b="1" dirty="0"/>
              <a:t>Мета проекту</a:t>
            </a:r>
            <a:endParaRPr lang="uk-UA" sz="2400" dirty="0"/>
          </a:p>
          <a:p>
            <a:r>
              <a:rPr lang="uk-UA" sz="2400" dirty="0"/>
              <a:t>Формування нової моделі </a:t>
            </a:r>
            <a:r>
              <a:rPr lang="uk-UA" sz="2400" dirty="0" smtClean="0"/>
              <a:t>соціального діалогу між державою</a:t>
            </a:r>
            <a:r>
              <a:rPr lang="uk-UA" sz="2400" dirty="0"/>
              <a:t>, роботодавцями і профспілками з метою узгодження інтересів, заради  забезпечення сталого розвитку країни. </a:t>
            </a:r>
          </a:p>
          <a:p>
            <a:pPr marL="0" indent="0">
              <a:buNone/>
            </a:pPr>
            <a:r>
              <a:rPr lang="uk-UA" sz="2400" b="1" dirty="0"/>
              <a:t> </a:t>
            </a:r>
            <a:r>
              <a:rPr lang="uk-UA" sz="2400" b="1" dirty="0" smtClean="0"/>
              <a:t>Завдання </a:t>
            </a:r>
            <a:r>
              <a:rPr lang="uk-UA" sz="2400" b="1" dirty="0"/>
              <a:t>проекту</a:t>
            </a:r>
            <a:endParaRPr lang="uk-UA" sz="2400" dirty="0"/>
          </a:p>
          <a:p>
            <a:r>
              <a:rPr lang="ru-RU" sz="2400" dirty="0" err="1" smtClean="0"/>
              <a:t>Розроблення</a:t>
            </a:r>
            <a:r>
              <a:rPr lang="ru-RU" sz="2400" dirty="0" smtClean="0"/>
              <a:t> </a:t>
            </a:r>
            <a:r>
              <a:rPr lang="ru-RU" sz="2400" dirty="0"/>
              <a:t>«</a:t>
            </a:r>
            <a:r>
              <a:rPr lang="ru-RU" sz="2400" dirty="0" err="1"/>
              <a:t>Стратегії</a:t>
            </a:r>
            <a:r>
              <a:rPr lang="ru-RU" sz="2400" dirty="0"/>
              <a:t> </a:t>
            </a:r>
            <a:r>
              <a:rPr lang="ru-RU" sz="2400" dirty="0" err="1"/>
              <a:t>модернізації</a:t>
            </a:r>
            <a:r>
              <a:rPr lang="ru-RU" sz="2400" dirty="0"/>
              <a:t> </a:t>
            </a:r>
            <a:r>
              <a:rPr lang="ru-RU" sz="2400" dirty="0" err="1"/>
              <a:t>соціального</a:t>
            </a:r>
            <a:r>
              <a:rPr lang="ru-RU" sz="2400" dirty="0"/>
              <a:t> </a:t>
            </a:r>
            <a:r>
              <a:rPr lang="ru-RU" sz="2400" dirty="0" err="1"/>
              <a:t>діалогу</a:t>
            </a:r>
            <a:r>
              <a:rPr lang="uk-UA" sz="2400" dirty="0"/>
              <a:t> в Україні</a:t>
            </a:r>
            <a:r>
              <a:rPr lang="ru-RU" sz="2400" dirty="0"/>
              <a:t>»</a:t>
            </a:r>
            <a:r>
              <a:rPr lang="uk-UA" sz="2400" dirty="0"/>
              <a:t>;</a:t>
            </a:r>
          </a:p>
          <a:p>
            <a:r>
              <a:rPr lang="ru-RU" sz="2400" dirty="0" err="1" smtClean="0"/>
              <a:t>Розроблення</a:t>
            </a:r>
            <a:r>
              <a:rPr lang="ru-RU" sz="2400" dirty="0" smtClean="0"/>
              <a:t> </a:t>
            </a:r>
            <a:r>
              <a:rPr lang="ru-RU" sz="2400" dirty="0"/>
              <a:t>пакету нормативно-</a:t>
            </a:r>
            <a:r>
              <a:rPr lang="ru-RU" sz="2400" dirty="0" err="1"/>
              <a:t>правових</a:t>
            </a:r>
            <a:r>
              <a:rPr lang="ru-RU" sz="2400" dirty="0"/>
              <a:t> </a:t>
            </a:r>
            <a:r>
              <a:rPr lang="ru-RU" sz="2400" dirty="0" err="1"/>
              <a:t>актів</a:t>
            </a:r>
            <a:r>
              <a:rPr lang="uk-UA" sz="2400" dirty="0"/>
              <a:t> щодо </a:t>
            </a:r>
            <a:r>
              <a:rPr lang="uk-UA" sz="2400" dirty="0" err="1"/>
              <a:t>реалізції</a:t>
            </a:r>
            <a:r>
              <a:rPr lang="uk-UA" sz="2400" dirty="0"/>
              <a:t> Стратегії;</a:t>
            </a:r>
          </a:p>
          <a:p>
            <a:r>
              <a:rPr lang="uk-UA" sz="2400" dirty="0" smtClean="0"/>
              <a:t>Г</a:t>
            </a:r>
            <a:r>
              <a:rPr lang="ru-RU" sz="2400" dirty="0" err="1"/>
              <a:t>ромадське</a:t>
            </a:r>
            <a:r>
              <a:rPr lang="ru-RU" sz="2400" dirty="0"/>
              <a:t> </a:t>
            </a:r>
            <a:r>
              <a:rPr lang="ru-RU" sz="2400" dirty="0" err="1"/>
              <a:t>обговорення</a:t>
            </a:r>
            <a:r>
              <a:rPr lang="ru-RU" sz="2400" dirty="0"/>
              <a:t> </a:t>
            </a:r>
            <a:r>
              <a:rPr lang="ru-RU" sz="2400" dirty="0" err="1"/>
              <a:t>реформи</a:t>
            </a:r>
            <a:r>
              <a:rPr lang="ru-RU" sz="2400" dirty="0"/>
              <a:t> </a:t>
            </a:r>
            <a:r>
              <a:rPr lang="ru-RU" sz="2400" dirty="0" err="1"/>
              <a:t>соціального</a:t>
            </a:r>
            <a:r>
              <a:rPr lang="ru-RU" sz="2400" dirty="0"/>
              <a:t> </a:t>
            </a:r>
            <a:r>
              <a:rPr lang="ru-RU" sz="2400" dirty="0" err="1"/>
              <a:t>діалогу</a:t>
            </a:r>
            <a:r>
              <a:rPr lang="uk-UA" sz="2400" dirty="0"/>
              <a:t>;</a:t>
            </a:r>
          </a:p>
          <a:p>
            <a:r>
              <a:rPr lang="uk-UA" sz="2400" dirty="0" smtClean="0"/>
              <a:t>Залучення </a:t>
            </a:r>
            <a:r>
              <a:rPr lang="uk-UA" sz="2400" dirty="0"/>
              <a:t>міжнародних експертів з Грузії, Вірменії та Молдови для впровадження </a:t>
            </a:r>
            <a:r>
              <a:rPr lang="ru-RU" sz="2400" dirty="0" err="1"/>
              <a:t>реформи</a:t>
            </a:r>
            <a:r>
              <a:rPr lang="uk-UA" sz="2400" dirty="0"/>
              <a:t> соціального діалогу </a:t>
            </a:r>
            <a:r>
              <a:rPr lang="uk-UA" sz="2400" dirty="0" smtClean="0"/>
              <a:t>з метою </a:t>
            </a:r>
            <a:r>
              <a:rPr lang="uk-UA" sz="2400" dirty="0"/>
              <a:t>забезпечення сталого розвитку в цих країнах.</a:t>
            </a:r>
          </a:p>
          <a:p>
            <a:endParaRPr lang="uk-UA" sz="2100" dirty="0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ru-RU" cap="all" dirty="0" err="1" smtClean="0">
                <a:solidFill>
                  <a:schemeClr val="tx1"/>
                </a:solidFill>
              </a:rPr>
              <a:t>Модернізація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 err="1" smtClean="0">
                <a:solidFill>
                  <a:schemeClr val="tx1"/>
                </a:solidFill>
              </a:rPr>
              <a:t>соцІального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 err="1" smtClean="0">
                <a:solidFill>
                  <a:schemeClr val="tx1"/>
                </a:solidFill>
              </a:rPr>
              <a:t>діалогУ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>
                <a:solidFill>
                  <a:schemeClr val="tx1"/>
                </a:solidFill>
              </a:rPr>
              <a:t>в </a:t>
            </a:r>
            <a:r>
              <a:rPr lang="ru-RU" cap="all" dirty="0" err="1">
                <a:solidFill>
                  <a:schemeClr val="tx1"/>
                </a:solidFill>
              </a:rPr>
              <a:t>УкраЇнІ</a:t>
            </a:r>
            <a:r>
              <a:rPr lang="ru-RU" cap="all" dirty="0">
                <a:solidFill>
                  <a:schemeClr val="tx1"/>
                </a:solidFill>
              </a:rPr>
              <a:t>.   </a:t>
            </a:r>
            <a:r>
              <a:rPr lang="ru-RU" dirty="0" err="1">
                <a:solidFill>
                  <a:schemeClr val="tx1"/>
                </a:solidFill>
              </a:rPr>
              <a:t>Київ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22 </a:t>
            </a:r>
            <a:r>
              <a:rPr lang="ru-RU" dirty="0" err="1" smtClean="0">
                <a:solidFill>
                  <a:schemeClr val="tx1"/>
                </a:solidFill>
              </a:rPr>
              <a:t>січня</a:t>
            </a:r>
            <a:r>
              <a:rPr lang="ru-RU" dirty="0" smtClean="0">
                <a:solidFill>
                  <a:schemeClr val="tx1"/>
                </a:solidFill>
              </a:rPr>
              <a:t> 2016р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836712"/>
            <a:ext cx="8856984" cy="5904656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uk-UA" sz="2800" dirty="0" smtClean="0"/>
              <a:t>Дводенний міжнародний семінар 5-6 листопада 2015 року</a:t>
            </a:r>
          </a:p>
          <a:p>
            <a:pPr>
              <a:spcBef>
                <a:spcPts val="1200"/>
              </a:spcBef>
            </a:pPr>
            <a:r>
              <a:rPr lang="uk-UA" sz="2800" dirty="0" smtClean="0"/>
              <a:t>5 засідань Координаційно-експертної ради з питань соціальної політики НДІ ПЗН МСП і НАН України;</a:t>
            </a:r>
          </a:p>
          <a:p>
            <a:pPr>
              <a:spcBef>
                <a:spcPts val="1200"/>
              </a:spcBef>
            </a:pPr>
            <a:r>
              <a:rPr lang="uk-UA" sz="2800" dirty="0" smtClean="0"/>
              <a:t>Засідання з Громадською Радою при Комітеті Верховної Ради України з питань </a:t>
            </a:r>
            <a:r>
              <a:rPr lang="uk-UA" sz="2800" dirty="0"/>
              <a:t>соціальної політики, зайнятості та пенсійного </a:t>
            </a:r>
            <a:r>
              <a:rPr lang="uk-UA" sz="2800" dirty="0" smtClean="0"/>
              <a:t>забезпечення</a:t>
            </a:r>
          </a:p>
          <a:p>
            <a:pPr>
              <a:spcBef>
                <a:spcPts val="1200"/>
              </a:spcBef>
            </a:pPr>
            <a:r>
              <a:rPr lang="uk-UA" sz="2800" dirty="0" smtClean="0"/>
              <a:t>Міжнародний круглій стіл 18 лютого 2016 року</a:t>
            </a:r>
          </a:p>
          <a:p>
            <a:pPr>
              <a:spcBef>
                <a:spcPts val="1200"/>
              </a:spcBef>
            </a:pPr>
            <a:r>
              <a:rPr lang="uk-UA" sz="2800" dirty="0" smtClean="0"/>
              <a:t>Прес-конференція за результатами засідання круглого столу</a:t>
            </a:r>
            <a:endParaRPr lang="uk-UA" sz="2800" dirty="0"/>
          </a:p>
          <a:p>
            <a:pPr>
              <a:spcBef>
                <a:spcPts val="1200"/>
              </a:spcBef>
            </a:pPr>
            <a:endParaRPr lang="uk-UA" sz="2800" dirty="0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ru-RU" cap="all" dirty="0" err="1" smtClean="0">
                <a:solidFill>
                  <a:schemeClr val="tx1"/>
                </a:solidFill>
              </a:rPr>
              <a:t>Модернізація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 err="1" smtClean="0">
                <a:solidFill>
                  <a:schemeClr val="tx1"/>
                </a:solidFill>
              </a:rPr>
              <a:t>соцІального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 err="1" smtClean="0">
                <a:solidFill>
                  <a:schemeClr val="tx1"/>
                </a:solidFill>
              </a:rPr>
              <a:t>діалогУ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>
                <a:solidFill>
                  <a:schemeClr val="tx1"/>
                </a:solidFill>
              </a:rPr>
              <a:t>в </a:t>
            </a:r>
            <a:r>
              <a:rPr lang="ru-RU" cap="all" dirty="0" err="1">
                <a:solidFill>
                  <a:schemeClr val="tx1"/>
                </a:solidFill>
              </a:rPr>
              <a:t>УкраЇнІ</a:t>
            </a:r>
            <a:r>
              <a:rPr lang="ru-RU" cap="all" dirty="0">
                <a:solidFill>
                  <a:schemeClr val="tx1"/>
                </a:solidFill>
              </a:rPr>
              <a:t>.   </a:t>
            </a:r>
            <a:r>
              <a:rPr lang="ru-RU" dirty="0" err="1">
                <a:solidFill>
                  <a:schemeClr val="tx1"/>
                </a:solidFill>
              </a:rPr>
              <a:t>Київ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22 </a:t>
            </a:r>
            <a:r>
              <a:rPr lang="ru-RU" dirty="0" err="1" smtClean="0">
                <a:solidFill>
                  <a:schemeClr val="tx1"/>
                </a:solidFill>
              </a:rPr>
              <a:t>січня</a:t>
            </a:r>
            <a:r>
              <a:rPr lang="ru-RU" dirty="0" smtClean="0">
                <a:solidFill>
                  <a:schemeClr val="tx1"/>
                </a:solidFill>
              </a:rPr>
              <a:t> 2016р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490066"/>
          </a:xfrm>
        </p:spPr>
        <p:txBody>
          <a:bodyPr>
            <a:noAutofit/>
          </a:bodyPr>
          <a:lstStyle/>
          <a:p>
            <a:pPr marL="0" indent="0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Заходи проекту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738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490066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Документи, що розробляються в рамках проекту</a:t>
            </a:r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8"/>
            <a:ext cx="8424936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b="1" dirty="0"/>
              <a:t> 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Аналітичні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діалог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засданні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5-6 листопада 2015 року,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теми: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діалогу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діалог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найманих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сталий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Сталий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діалог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(короткий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сталий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модернізації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діалогу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Нормативні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модернізації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діалогу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Україні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 до Закону України «Про соціальний діалог в Україні»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ru-RU" cap="all" dirty="0" err="1" smtClean="0">
                <a:solidFill>
                  <a:schemeClr val="tx1"/>
                </a:solidFill>
              </a:rPr>
              <a:t>Модернізація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 err="1" smtClean="0">
                <a:solidFill>
                  <a:schemeClr val="tx1"/>
                </a:solidFill>
              </a:rPr>
              <a:t>соцІального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 err="1" smtClean="0">
                <a:solidFill>
                  <a:schemeClr val="tx1"/>
                </a:solidFill>
              </a:rPr>
              <a:t>діалогУ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>
                <a:solidFill>
                  <a:schemeClr val="tx1"/>
                </a:solidFill>
              </a:rPr>
              <a:t>в </a:t>
            </a:r>
            <a:r>
              <a:rPr lang="ru-RU" cap="all" dirty="0" err="1">
                <a:solidFill>
                  <a:schemeClr val="tx1"/>
                </a:solidFill>
              </a:rPr>
              <a:t>УкраЇнІ</a:t>
            </a:r>
            <a:r>
              <a:rPr lang="ru-RU" cap="all" dirty="0">
                <a:solidFill>
                  <a:schemeClr val="tx1"/>
                </a:solidFill>
              </a:rPr>
              <a:t>.   </a:t>
            </a:r>
            <a:r>
              <a:rPr lang="ru-RU" dirty="0" err="1">
                <a:solidFill>
                  <a:schemeClr val="tx1"/>
                </a:solidFill>
              </a:rPr>
              <a:t>Київ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22 </a:t>
            </a:r>
            <a:r>
              <a:rPr lang="ru-RU" dirty="0" err="1" smtClean="0">
                <a:solidFill>
                  <a:schemeClr val="tx1"/>
                </a:solidFill>
              </a:rPr>
              <a:t>січня</a:t>
            </a:r>
            <a:r>
              <a:rPr lang="ru-RU" dirty="0" smtClean="0">
                <a:solidFill>
                  <a:schemeClr val="tx1"/>
                </a:solidFill>
              </a:rPr>
              <a:t> 2016р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456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490066"/>
          </a:xfrm>
        </p:spPr>
        <p:txBody>
          <a:bodyPr>
            <a:noAutofit/>
          </a:bodyPr>
          <a:lstStyle/>
          <a:p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Міжнародний аспект проекту</a:t>
            </a:r>
            <a:endParaRPr lang="uk-UA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8"/>
            <a:ext cx="8424936" cy="532859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заходах проекту взяли участь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низки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членами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"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Соціально-трудова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діалог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Форуму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громадянського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Східного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партнертсва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Науково-інтелектуальний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клуб "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Діалог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поколінь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 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Грузія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малого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(Молдова)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Армавіру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Вірменія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Грузії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Молдови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Вірменії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Взяли участь в заходах проекту: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дводенний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5-6 листопада 2015 року,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пройшов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Києві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круглого столу,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пройде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18 лютого 2016 року;</a:t>
            </a:r>
          </a:p>
          <a:p>
            <a:pPr>
              <a:buFontTx/>
              <a:buChar char="-"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Проаналізували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чином через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партнерство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сталого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проекту).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ru-RU" cap="all" dirty="0" err="1" smtClean="0">
                <a:solidFill>
                  <a:schemeClr val="tx1"/>
                </a:solidFill>
              </a:rPr>
              <a:t>Модернізація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 err="1" smtClean="0">
                <a:solidFill>
                  <a:schemeClr val="tx1"/>
                </a:solidFill>
              </a:rPr>
              <a:t>соцІального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 err="1" smtClean="0">
                <a:solidFill>
                  <a:schemeClr val="tx1"/>
                </a:solidFill>
              </a:rPr>
              <a:t>діалогУ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>
                <a:solidFill>
                  <a:schemeClr val="tx1"/>
                </a:solidFill>
              </a:rPr>
              <a:t>в </a:t>
            </a:r>
            <a:r>
              <a:rPr lang="ru-RU" cap="all" dirty="0" err="1">
                <a:solidFill>
                  <a:schemeClr val="tx1"/>
                </a:solidFill>
              </a:rPr>
              <a:t>УкраЇнІ</a:t>
            </a:r>
            <a:r>
              <a:rPr lang="ru-RU" cap="all" dirty="0">
                <a:solidFill>
                  <a:schemeClr val="tx1"/>
                </a:solidFill>
              </a:rPr>
              <a:t>.   </a:t>
            </a:r>
            <a:r>
              <a:rPr lang="ru-RU" dirty="0" err="1">
                <a:solidFill>
                  <a:schemeClr val="tx1"/>
                </a:solidFill>
              </a:rPr>
              <a:t>Київ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22 </a:t>
            </a:r>
            <a:r>
              <a:rPr lang="ru-RU" dirty="0" err="1" smtClean="0">
                <a:solidFill>
                  <a:schemeClr val="tx1"/>
                </a:solidFill>
              </a:rPr>
              <a:t>січня</a:t>
            </a:r>
            <a:r>
              <a:rPr lang="ru-RU" dirty="0" smtClean="0">
                <a:solidFill>
                  <a:schemeClr val="tx1"/>
                </a:solidFill>
              </a:rPr>
              <a:t> 2016р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343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490066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Напрямки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модернізації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діалогу</a:t>
            </a:r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8"/>
            <a:ext cx="8424936" cy="5328592"/>
          </a:xfrm>
        </p:spPr>
        <p:txBody>
          <a:bodyPr>
            <a:noAutofit/>
          </a:bodyPr>
          <a:lstStyle/>
          <a:p>
            <a:r>
              <a:rPr lang="ru-RU" sz="2000" i="1" dirty="0" smtClean="0"/>
              <a:t>- </a:t>
            </a:r>
            <a:r>
              <a:rPr lang="ru-RU" sz="2000" i="1" dirty="0" err="1"/>
              <a:t>підвищення</a:t>
            </a:r>
            <a:r>
              <a:rPr lang="ru-RU" sz="2000" i="1" dirty="0"/>
              <a:t> статусу </a:t>
            </a:r>
            <a:r>
              <a:rPr lang="ru-RU" sz="2000" i="1" dirty="0" err="1"/>
              <a:t>соціального</a:t>
            </a:r>
            <a:r>
              <a:rPr lang="ru-RU" sz="2000" i="1" dirty="0"/>
              <a:t> </a:t>
            </a:r>
            <a:r>
              <a:rPr lang="ru-RU" sz="2000" i="1" dirty="0" err="1"/>
              <a:t>діалогу</a:t>
            </a:r>
            <a:r>
              <a:rPr lang="ru-RU" sz="2000" i="1" dirty="0"/>
              <a:t> та </a:t>
            </a:r>
            <a:r>
              <a:rPr lang="ru-RU" sz="2000" i="1" dirty="0" err="1"/>
              <a:t>включення</a:t>
            </a:r>
            <a:r>
              <a:rPr lang="ru-RU" sz="2000" i="1" dirty="0"/>
              <a:t> </a:t>
            </a:r>
            <a:r>
              <a:rPr lang="ru-RU" sz="2000" i="1" dirty="0" err="1"/>
              <a:t>організацій</a:t>
            </a:r>
            <a:r>
              <a:rPr lang="ru-RU" sz="2000" i="1" dirty="0"/>
              <a:t> «</a:t>
            </a:r>
            <a:r>
              <a:rPr lang="ru-RU" sz="2000" i="1" dirty="0" err="1"/>
              <a:t>третього</a:t>
            </a:r>
            <a:r>
              <a:rPr lang="ru-RU" sz="2000" i="1" dirty="0"/>
              <a:t> сектору» до </a:t>
            </a:r>
            <a:r>
              <a:rPr lang="ru-RU" sz="2000" i="1" dirty="0" err="1"/>
              <a:t>розширеного</a:t>
            </a:r>
            <a:r>
              <a:rPr lang="ru-RU" sz="2000" i="1" dirty="0"/>
              <a:t> формату </a:t>
            </a:r>
            <a:r>
              <a:rPr lang="ru-RU" sz="2000" i="1" dirty="0" err="1"/>
              <a:t>соціального</a:t>
            </a:r>
            <a:r>
              <a:rPr lang="ru-RU" sz="2000" i="1" dirty="0"/>
              <a:t> </a:t>
            </a:r>
            <a:r>
              <a:rPr lang="ru-RU" sz="2000" i="1" dirty="0" err="1"/>
              <a:t>діалогу</a:t>
            </a:r>
            <a:r>
              <a:rPr lang="ru-RU" sz="2000" i="1" dirty="0"/>
              <a:t>;</a:t>
            </a:r>
            <a:endParaRPr lang="uk-UA" sz="2000" dirty="0"/>
          </a:p>
          <a:p>
            <a:r>
              <a:rPr lang="ru-RU" sz="2000" i="1" dirty="0"/>
              <a:t>- </a:t>
            </a:r>
            <a:r>
              <a:rPr lang="ru-RU" sz="2000" i="1" dirty="0" err="1"/>
              <a:t>забезпечення</a:t>
            </a:r>
            <a:r>
              <a:rPr lang="ru-RU" sz="2000" i="1" dirty="0"/>
              <a:t> </a:t>
            </a:r>
            <a:r>
              <a:rPr lang="ru-RU" sz="2000" i="1" dirty="0" err="1"/>
              <a:t>ефективного</a:t>
            </a:r>
            <a:r>
              <a:rPr lang="ru-RU" sz="2000" i="1" dirty="0"/>
              <a:t> контролю за </a:t>
            </a:r>
            <a:r>
              <a:rPr lang="ru-RU" sz="2000" i="1" dirty="0" err="1"/>
              <a:t>виконанням</a:t>
            </a:r>
            <a:r>
              <a:rPr lang="ru-RU" sz="2000" i="1" dirty="0"/>
              <a:t> </a:t>
            </a:r>
            <a:r>
              <a:rPr lang="ru-RU" sz="2000" i="1" dirty="0" err="1"/>
              <a:t>рішень</a:t>
            </a:r>
            <a:r>
              <a:rPr lang="ru-RU" sz="2000" i="1" dirty="0"/>
              <a:t> </a:t>
            </a:r>
            <a:r>
              <a:rPr lang="ru-RU" sz="2000" i="1" dirty="0" err="1"/>
              <a:t>сторін</a:t>
            </a:r>
            <a:r>
              <a:rPr lang="ru-RU" sz="2000" i="1" dirty="0"/>
              <a:t> </a:t>
            </a:r>
            <a:r>
              <a:rPr lang="ru-RU" sz="2000" i="1" dirty="0" err="1"/>
              <a:t>соціального</a:t>
            </a:r>
            <a:r>
              <a:rPr lang="ru-RU" sz="2000" i="1" dirty="0"/>
              <a:t> </a:t>
            </a:r>
            <a:r>
              <a:rPr lang="ru-RU" sz="2000" i="1" dirty="0" err="1"/>
              <a:t>діалогу</a:t>
            </a:r>
            <a:r>
              <a:rPr lang="ru-RU" sz="2000" i="1" dirty="0"/>
              <a:t> (</a:t>
            </a:r>
            <a:r>
              <a:rPr lang="ru-RU" sz="2000" i="1" dirty="0" err="1"/>
              <a:t>зокрема</a:t>
            </a:r>
            <a:r>
              <a:rPr lang="ru-RU" sz="2000" i="1" dirty="0"/>
              <a:t> через </a:t>
            </a:r>
            <a:r>
              <a:rPr lang="ru-RU" sz="2000" i="1" dirty="0" err="1"/>
              <a:t>незалежний</a:t>
            </a:r>
            <a:r>
              <a:rPr lang="ru-RU" sz="2000" i="1" dirty="0"/>
              <a:t> </a:t>
            </a:r>
            <a:r>
              <a:rPr lang="ru-RU" sz="2000" i="1" dirty="0" err="1"/>
              <a:t>моніторинг</a:t>
            </a:r>
            <a:r>
              <a:rPr lang="ru-RU" sz="2000" i="1" dirty="0"/>
              <a:t> </a:t>
            </a:r>
            <a:r>
              <a:rPr lang="ru-RU" sz="2000" i="1" dirty="0" err="1"/>
              <a:t>громадськими</a:t>
            </a:r>
            <a:r>
              <a:rPr lang="ru-RU" sz="2000" i="1" dirty="0"/>
              <a:t> </a:t>
            </a:r>
            <a:r>
              <a:rPr lang="ru-RU" sz="2000" i="1" dirty="0" err="1"/>
              <a:t>організаціями</a:t>
            </a:r>
            <a:r>
              <a:rPr lang="ru-RU" sz="2000" i="1" dirty="0"/>
              <a:t>);</a:t>
            </a:r>
            <a:endParaRPr lang="uk-UA" sz="2000" dirty="0"/>
          </a:p>
          <a:p>
            <a:r>
              <a:rPr lang="ru-RU" sz="2000" i="1" dirty="0"/>
              <a:t>- </a:t>
            </a:r>
            <a:r>
              <a:rPr lang="ru-RU" sz="2000" i="1" dirty="0" err="1"/>
              <a:t>удосконалення</a:t>
            </a:r>
            <a:r>
              <a:rPr lang="ru-RU" sz="2000" i="1" dirty="0"/>
              <a:t> </a:t>
            </a:r>
            <a:r>
              <a:rPr lang="ru-RU" sz="2000" i="1" dirty="0" err="1"/>
              <a:t>механізмів</a:t>
            </a:r>
            <a:r>
              <a:rPr lang="ru-RU" sz="2000" i="1" dirty="0"/>
              <a:t> </a:t>
            </a:r>
            <a:r>
              <a:rPr lang="ru-RU" sz="2000" i="1" dirty="0" err="1"/>
              <a:t>інформування</a:t>
            </a:r>
            <a:r>
              <a:rPr lang="ru-RU" sz="2000" i="1" dirty="0"/>
              <a:t> </a:t>
            </a:r>
            <a:r>
              <a:rPr lang="ru-RU" sz="2000" i="1" dirty="0" err="1"/>
              <a:t>чиновників</a:t>
            </a:r>
            <a:r>
              <a:rPr lang="ru-RU" sz="2000" i="1" dirty="0"/>
              <a:t>, </a:t>
            </a:r>
            <a:r>
              <a:rPr lang="ru-RU" sz="2000" i="1" dirty="0" err="1"/>
              <a:t>громадськості</a:t>
            </a:r>
            <a:r>
              <a:rPr lang="ru-RU" sz="2000" i="1" dirty="0"/>
              <a:t>, </a:t>
            </a:r>
            <a:r>
              <a:rPr lang="ru-RU" sz="2000" i="1" dirty="0" err="1"/>
              <a:t>представників</a:t>
            </a:r>
            <a:r>
              <a:rPr lang="ru-RU" sz="2000" i="1" dirty="0"/>
              <a:t> </a:t>
            </a:r>
            <a:r>
              <a:rPr lang="ru-RU" sz="2000" i="1" dirty="0" err="1"/>
              <a:t>бізнесу</a:t>
            </a:r>
            <a:r>
              <a:rPr lang="ru-RU" sz="2000" i="1" dirty="0"/>
              <a:t> та </a:t>
            </a:r>
            <a:r>
              <a:rPr lang="ru-RU" sz="2000" i="1" dirty="0" err="1"/>
              <a:t>працівників</a:t>
            </a:r>
            <a:r>
              <a:rPr lang="ru-RU" sz="2000" i="1" dirty="0"/>
              <a:t> про </a:t>
            </a:r>
            <a:r>
              <a:rPr lang="ru-RU" sz="2000" i="1" dirty="0" err="1"/>
              <a:t>ефективність</a:t>
            </a:r>
            <a:r>
              <a:rPr lang="ru-RU" sz="2000" i="1" dirty="0"/>
              <a:t> </a:t>
            </a:r>
            <a:r>
              <a:rPr lang="ru-RU" sz="2000" i="1" dirty="0" err="1"/>
              <a:t>соціального</a:t>
            </a:r>
            <a:r>
              <a:rPr lang="ru-RU" sz="2000" i="1" dirty="0"/>
              <a:t> </a:t>
            </a:r>
            <a:r>
              <a:rPr lang="ru-RU" sz="2000" i="1" dirty="0" err="1" smtClean="0"/>
              <a:t>діалогу</a:t>
            </a:r>
            <a:r>
              <a:rPr lang="ru-RU" sz="2000" i="1" dirty="0" smtClean="0"/>
              <a:t> </a:t>
            </a:r>
            <a:r>
              <a:rPr lang="ru-RU" sz="2000" i="1" dirty="0"/>
              <a:t>в </a:t>
            </a:r>
            <a:r>
              <a:rPr lang="ru-RU" sz="2000" i="1" dirty="0" err="1"/>
              <a:t>забезпеченні</a:t>
            </a:r>
            <a:r>
              <a:rPr lang="ru-RU" sz="2000" i="1" dirty="0"/>
              <a:t> </a:t>
            </a:r>
            <a:r>
              <a:rPr lang="ru-RU" sz="2000" i="1" dirty="0" err="1"/>
              <a:t>сталого</a:t>
            </a:r>
            <a:r>
              <a:rPr lang="ru-RU" sz="2000" i="1" dirty="0"/>
              <a:t> </a:t>
            </a:r>
            <a:r>
              <a:rPr lang="ru-RU" sz="2000" i="1" dirty="0" err="1"/>
              <a:t>розвитку</a:t>
            </a:r>
            <a:r>
              <a:rPr lang="ru-RU" sz="2000" i="1" dirty="0"/>
              <a:t> (</a:t>
            </a:r>
            <a:r>
              <a:rPr lang="ru-RU" sz="2000" i="1" dirty="0" err="1"/>
              <a:t>зокрема</a:t>
            </a:r>
            <a:r>
              <a:rPr lang="ru-RU" sz="2000" i="1" dirty="0"/>
              <a:t> </a:t>
            </a:r>
            <a:r>
              <a:rPr lang="ru-RU" sz="2000" i="1" dirty="0" err="1"/>
              <a:t>проведення</a:t>
            </a:r>
            <a:r>
              <a:rPr lang="ru-RU" sz="2000" i="1" dirty="0"/>
              <a:t> </a:t>
            </a:r>
            <a:r>
              <a:rPr lang="ru-RU" sz="2000" i="1" dirty="0" err="1"/>
              <a:t>інформаційної</a:t>
            </a:r>
            <a:r>
              <a:rPr lang="ru-RU" sz="2000" i="1" dirty="0"/>
              <a:t> </a:t>
            </a:r>
            <a:r>
              <a:rPr lang="ru-RU" sz="2000" i="1" dirty="0" err="1"/>
              <a:t>кампанії</a:t>
            </a:r>
            <a:r>
              <a:rPr lang="ru-RU" sz="2000" i="1" dirty="0"/>
              <a:t> </a:t>
            </a:r>
            <a:r>
              <a:rPr lang="ru-RU" sz="2000" i="1" dirty="0" err="1"/>
              <a:t>серед</a:t>
            </a:r>
            <a:r>
              <a:rPr lang="ru-RU" sz="2000" i="1" dirty="0"/>
              <a:t> </a:t>
            </a:r>
            <a:r>
              <a:rPr lang="ru-RU" sz="2000" i="1" dirty="0" err="1"/>
              <a:t>чиновників</a:t>
            </a:r>
            <a:r>
              <a:rPr lang="ru-RU" sz="2000" i="1" dirty="0"/>
              <a:t> </a:t>
            </a:r>
            <a:r>
              <a:rPr lang="ru-RU" sz="2000" i="1" dirty="0" err="1"/>
              <a:t>профільних</a:t>
            </a:r>
            <a:r>
              <a:rPr lang="ru-RU" sz="2000" i="1" dirty="0"/>
              <a:t> </a:t>
            </a:r>
            <a:r>
              <a:rPr lang="ru-RU" sz="2000" i="1" dirty="0" err="1"/>
              <a:t>органів</a:t>
            </a:r>
            <a:r>
              <a:rPr lang="ru-RU" sz="2000" i="1" dirty="0"/>
              <a:t> </a:t>
            </a:r>
            <a:r>
              <a:rPr lang="ru-RU" sz="2000" i="1" dirty="0" err="1"/>
              <a:t>виконавчої</a:t>
            </a:r>
            <a:r>
              <a:rPr lang="ru-RU" sz="2000" i="1" dirty="0"/>
              <a:t> </a:t>
            </a:r>
            <a:r>
              <a:rPr lang="ru-RU" sz="2000" i="1" dirty="0" err="1"/>
              <a:t>влади</a:t>
            </a:r>
            <a:r>
              <a:rPr lang="ru-RU" sz="2000" i="1" dirty="0"/>
              <a:t>);</a:t>
            </a:r>
            <a:endParaRPr lang="uk-UA" sz="2000" dirty="0"/>
          </a:p>
          <a:p>
            <a:r>
              <a:rPr lang="ru-RU" sz="2000" i="1" dirty="0"/>
              <a:t>- </a:t>
            </a:r>
            <a:r>
              <a:rPr lang="ru-RU" sz="2000" i="1" dirty="0" err="1"/>
              <a:t>розширення</a:t>
            </a:r>
            <a:r>
              <a:rPr lang="ru-RU" sz="2000" i="1" dirty="0"/>
              <a:t> тематики </a:t>
            </a:r>
            <a:r>
              <a:rPr lang="ru-RU" sz="2000" i="1" dirty="0" err="1"/>
              <a:t>соціального</a:t>
            </a:r>
            <a:r>
              <a:rPr lang="ru-RU" sz="2000" i="1" dirty="0"/>
              <a:t> </a:t>
            </a:r>
            <a:r>
              <a:rPr lang="ru-RU" sz="2000" i="1" dirty="0" err="1"/>
              <a:t>діалогу</a:t>
            </a:r>
            <a:r>
              <a:rPr lang="ru-RU" sz="2000" i="1" dirty="0"/>
              <a:t> на </a:t>
            </a:r>
            <a:r>
              <a:rPr lang="ru-RU" sz="2000" i="1" dirty="0" err="1"/>
              <a:t>питання</a:t>
            </a:r>
            <a:r>
              <a:rPr lang="ru-RU" sz="2000" i="1" dirty="0"/>
              <a:t> </a:t>
            </a:r>
            <a:r>
              <a:rPr lang="ru-RU" sz="2000" i="1" dirty="0" err="1"/>
              <a:t>екологічної</a:t>
            </a:r>
            <a:r>
              <a:rPr lang="ru-RU" sz="2000" i="1" dirty="0"/>
              <a:t> </a:t>
            </a:r>
            <a:r>
              <a:rPr lang="ru-RU" sz="2000" i="1" dirty="0" err="1"/>
              <a:t>політики</a:t>
            </a:r>
            <a:r>
              <a:rPr lang="ru-RU" sz="2000" i="1" dirty="0"/>
              <a:t> та </a:t>
            </a:r>
            <a:r>
              <a:rPr lang="ru-RU" sz="2000" i="1" dirty="0" err="1"/>
              <a:t>залучення</a:t>
            </a:r>
            <a:r>
              <a:rPr lang="ru-RU" sz="2000" i="1" dirty="0"/>
              <a:t> до </a:t>
            </a:r>
            <a:r>
              <a:rPr lang="ru-RU" sz="2000" i="1" dirty="0" err="1"/>
              <a:t>процесу</a:t>
            </a:r>
            <a:r>
              <a:rPr lang="ru-RU" sz="2000" i="1" dirty="0"/>
              <a:t> </a:t>
            </a:r>
            <a:r>
              <a:rPr lang="ru-RU" sz="2000" i="1" dirty="0" err="1"/>
              <a:t>переговорів</a:t>
            </a:r>
            <a:r>
              <a:rPr lang="ru-RU" sz="2000" i="1" dirty="0"/>
              <a:t> </a:t>
            </a:r>
            <a:r>
              <a:rPr lang="ru-RU" sz="2000" i="1" dirty="0" err="1"/>
              <a:t>профільного</a:t>
            </a:r>
            <a:r>
              <a:rPr lang="ru-RU" sz="2000" i="1" dirty="0"/>
              <a:t> </a:t>
            </a:r>
            <a:r>
              <a:rPr lang="ru-RU" sz="2000" i="1" dirty="0" err="1"/>
              <a:t>міністерства</a:t>
            </a:r>
            <a:r>
              <a:rPr lang="ru-RU" sz="2000" i="1" dirty="0"/>
              <a:t>;</a:t>
            </a:r>
            <a:endParaRPr lang="uk-UA" sz="2000" dirty="0"/>
          </a:p>
          <a:p>
            <a:r>
              <a:rPr lang="ru-RU" sz="2000" i="1" dirty="0"/>
              <a:t>- </a:t>
            </a:r>
            <a:r>
              <a:rPr lang="ru-RU" sz="2000" i="1" dirty="0" err="1"/>
              <a:t>модернізація</a:t>
            </a:r>
            <a:r>
              <a:rPr lang="ru-RU" sz="2000" i="1" dirty="0"/>
              <a:t> </a:t>
            </a:r>
            <a:r>
              <a:rPr lang="ru-RU" sz="2000" i="1" dirty="0" err="1"/>
              <a:t>механізмів</a:t>
            </a:r>
            <a:r>
              <a:rPr lang="ru-RU" sz="2000" i="1" dirty="0"/>
              <a:t> </a:t>
            </a:r>
            <a:r>
              <a:rPr lang="ru-RU" sz="2000" i="1" dirty="0" err="1"/>
              <a:t>обговорення</a:t>
            </a:r>
            <a:r>
              <a:rPr lang="ru-RU" sz="2000" i="1" dirty="0"/>
              <a:t> та </a:t>
            </a:r>
            <a:r>
              <a:rPr lang="ru-RU" sz="2000" i="1" dirty="0" err="1"/>
              <a:t>лобіювання</a:t>
            </a:r>
            <a:r>
              <a:rPr lang="ru-RU" sz="2000" i="1" dirty="0"/>
              <a:t> </a:t>
            </a:r>
            <a:r>
              <a:rPr lang="ru-RU" sz="2000" i="1" dirty="0" err="1"/>
              <a:t>спільних</a:t>
            </a:r>
            <a:r>
              <a:rPr lang="ru-RU" sz="2000" i="1" dirty="0"/>
              <a:t> </a:t>
            </a:r>
            <a:r>
              <a:rPr lang="ru-RU" sz="2000" i="1" dirty="0" err="1"/>
              <a:t>рішень</a:t>
            </a:r>
            <a:r>
              <a:rPr lang="ru-RU" sz="2000" i="1" dirty="0"/>
              <a:t> </a:t>
            </a:r>
            <a:r>
              <a:rPr lang="ru-RU" sz="2000" i="1" dirty="0" err="1"/>
              <a:t>сторін</a:t>
            </a:r>
            <a:r>
              <a:rPr lang="ru-RU" sz="2000" i="1" dirty="0"/>
              <a:t> </a:t>
            </a:r>
            <a:r>
              <a:rPr lang="ru-RU" sz="2000" i="1" dirty="0" err="1"/>
              <a:t>соціального</a:t>
            </a:r>
            <a:r>
              <a:rPr lang="ru-RU" sz="2000" i="1" dirty="0"/>
              <a:t> </a:t>
            </a:r>
            <a:r>
              <a:rPr lang="ru-RU" sz="2000" i="1" dirty="0" err="1"/>
              <a:t>діалогу</a:t>
            </a:r>
            <a:r>
              <a:rPr lang="ru-RU" sz="2000" i="1" dirty="0"/>
              <a:t> на </a:t>
            </a:r>
            <a:r>
              <a:rPr lang="ru-RU" sz="2000" i="1" dirty="0" err="1"/>
              <a:t>всеукраїнському</a:t>
            </a:r>
            <a:r>
              <a:rPr lang="ru-RU" sz="2000" i="1" dirty="0"/>
              <a:t> та </a:t>
            </a:r>
            <a:r>
              <a:rPr lang="ru-RU" sz="2000" i="1" dirty="0" err="1"/>
              <a:t>місцевому</a:t>
            </a:r>
            <a:r>
              <a:rPr lang="ru-RU" sz="2000" i="1" dirty="0"/>
              <a:t> </a:t>
            </a:r>
            <a:r>
              <a:rPr lang="ru-RU" sz="2000" i="1" dirty="0" err="1"/>
              <a:t>рівнях</a:t>
            </a:r>
            <a:r>
              <a:rPr lang="ru-RU" sz="2000" i="1" dirty="0"/>
              <a:t>;</a:t>
            </a:r>
            <a:endParaRPr lang="uk-UA" sz="2000" dirty="0"/>
          </a:p>
          <a:p>
            <a:pPr marL="0" indent="0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ru-RU" cap="all" dirty="0" err="1" smtClean="0">
                <a:solidFill>
                  <a:schemeClr val="tx1"/>
                </a:solidFill>
              </a:rPr>
              <a:t>Модернізація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 err="1" smtClean="0">
                <a:solidFill>
                  <a:schemeClr val="tx1"/>
                </a:solidFill>
              </a:rPr>
              <a:t>соцІального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 err="1" smtClean="0">
                <a:solidFill>
                  <a:schemeClr val="tx1"/>
                </a:solidFill>
              </a:rPr>
              <a:t>діалогУ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>
                <a:solidFill>
                  <a:schemeClr val="tx1"/>
                </a:solidFill>
              </a:rPr>
              <a:t>в </a:t>
            </a:r>
            <a:r>
              <a:rPr lang="ru-RU" cap="all" dirty="0" err="1">
                <a:solidFill>
                  <a:schemeClr val="tx1"/>
                </a:solidFill>
              </a:rPr>
              <a:t>УкраЇнІ</a:t>
            </a:r>
            <a:r>
              <a:rPr lang="ru-RU" cap="all" dirty="0">
                <a:solidFill>
                  <a:schemeClr val="tx1"/>
                </a:solidFill>
              </a:rPr>
              <a:t>.   </a:t>
            </a:r>
            <a:r>
              <a:rPr lang="ru-RU" dirty="0" err="1">
                <a:solidFill>
                  <a:schemeClr val="tx1"/>
                </a:solidFill>
              </a:rPr>
              <a:t>Київ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22 </a:t>
            </a:r>
            <a:r>
              <a:rPr lang="ru-RU" dirty="0" err="1" smtClean="0">
                <a:solidFill>
                  <a:schemeClr val="tx1"/>
                </a:solidFill>
              </a:rPr>
              <a:t>січня</a:t>
            </a:r>
            <a:r>
              <a:rPr lang="ru-RU" dirty="0" smtClean="0">
                <a:solidFill>
                  <a:schemeClr val="tx1"/>
                </a:solidFill>
              </a:rPr>
              <a:t> 2016р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572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</p:spPr>
        <p:txBody>
          <a:bodyPr>
            <a:noAutofit/>
          </a:bodyPr>
          <a:lstStyle/>
          <a:p>
            <a:pPr lvl="0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та стратегічні напрямки Стратегії</a:t>
            </a:r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2"/>
            <a:ext cx="8568952" cy="50405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sz="2400" b="1" dirty="0"/>
              <a:t>Метою</a:t>
            </a:r>
            <a:r>
              <a:rPr lang="uk-UA" sz="2400" dirty="0"/>
              <a:t> </a:t>
            </a:r>
            <a:r>
              <a:rPr lang="uk-UA" sz="2400" dirty="0" smtClean="0"/>
              <a:t>Стратегії є </a:t>
            </a:r>
            <a:r>
              <a:rPr lang="uk-UA" sz="2400" dirty="0"/>
              <a:t>підвищення ефективності соціального діалогу в забезпеченні сталого розвитку України, балансу між фундаментальними соціальними правами та економічними свободами, </a:t>
            </a:r>
            <a:r>
              <a:rPr lang="uk-UA" sz="2400" dirty="0" smtClean="0"/>
              <a:t>підвищенні </a:t>
            </a:r>
            <a:r>
              <a:rPr lang="uk-UA" sz="2400" dirty="0"/>
              <a:t>якості життя як основної мети при плануванні економічного </a:t>
            </a:r>
            <a:r>
              <a:rPr lang="uk-UA" sz="2400" dirty="0" smtClean="0"/>
              <a:t>розвитку.</a:t>
            </a:r>
          </a:p>
          <a:p>
            <a:pPr marL="0" indent="0">
              <a:buNone/>
            </a:pPr>
            <a:endParaRPr lang="uk-UA" sz="2400" dirty="0"/>
          </a:p>
          <a:p>
            <a:pPr marL="0" indent="0">
              <a:buNone/>
            </a:pPr>
            <a:r>
              <a:rPr lang="uk-UA" sz="2400" b="1" dirty="0" smtClean="0"/>
              <a:t>Стратегічні напрямки:</a:t>
            </a:r>
          </a:p>
          <a:p>
            <a:pPr marL="0" indent="0">
              <a:buNone/>
            </a:pPr>
            <a:r>
              <a:rPr lang="uk-UA" sz="2400" dirty="0"/>
              <a:t>1.Підвищення статусу соціального </a:t>
            </a:r>
            <a:r>
              <a:rPr lang="uk-UA" sz="2400" dirty="0" smtClean="0"/>
              <a:t>діалогу;</a:t>
            </a:r>
            <a:endParaRPr lang="uk-UA" sz="2400" dirty="0"/>
          </a:p>
          <a:p>
            <a:pPr marL="0" indent="0">
              <a:buNone/>
            </a:pPr>
            <a:r>
              <a:rPr lang="uk-UA" sz="2400" dirty="0"/>
              <a:t>2. </a:t>
            </a:r>
            <a:r>
              <a:rPr lang="uk-UA" sz="2400" dirty="0" smtClean="0"/>
              <a:t>Інституційний </a:t>
            </a:r>
            <a:r>
              <a:rPr lang="uk-UA" sz="2400" dirty="0"/>
              <a:t>розвиток соціальних </a:t>
            </a:r>
            <a:r>
              <a:rPr lang="uk-UA" sz="2400" dirty="0" smtClean="0"/>
              <a:t>партнерів;</a:t>
            </a:r>
            <a:endParaRPr lang="uk-UA" sz="2400" dirty="0"/>
          </a:p>
          <a:p>
            <a:pPr marL="0" indent="0">
              <a:buNone/>
            </a:pPr>
            <a:r>
              <a:rPr lang="uk-UA" sz="2400" dirty="0"/>
              <a:t>3. Підвищення ролі соціальних партнерів у визначенні та забезпеченні державних соціальних стандартів;</a:t>
            </a:r>
          </a:p>
          <a:p>
            <a:pPr marL="0" indent="0">
              <a:buNone/>
            </a:pPr>
            <a:r>
              <a:rPr lang="uk-UA" sz="2400" dirty="0"/>
              <a:t>4. Соціальний діалог як інструмент сталого </a:t>
            </a:r>
            <a:r>
              <a:rPr lang="uk-UA" sz="2400" dirty="0" smtClean="0"/>
              <a:t>розвитку;</a:t>
            </a:r>
            <a:endParaRPr lang="uk-UA" sz="2400" dirty="0"/>
          </a:p>
          <a:p>
            <a:pPr marL="0" indent="0">
              <a:buNone/>
            </a:pPr>
            <a:r>
              <a:rPr lang="uk-UA" sz="2400" dirty="0"/>
              <a:t>5. Удосконалення системи соціального </a:t>
            </a:r>
            <a:r>
              <a:rPr lang="uk-UA" sz="2400" dirty="0" smtClean="0"/>
              <a:t>страхування;</a:t>
            </a:r>
            <a:endParaRPr lang="uk-UA" sz="2400" dirty="0"/>
          </a:p>
          <a:p>
            <a:pPr marL="0" indent="0">
              <a:buNone/>
            </a:pPr>
            <a:r>
              <a:rPr lang="uk-UA" sz="2400" dirty="0"/>
              <a:t>6. Інформаційне забезпечення соціального </a:t>
            </a:r>
            <a:r>
              <a:rPr lang="uk-UA" sz="2400" dirty="0" smtClean="0"/>
              <a:t>діалогу.</a:t>
            </a:r>
            <a:endParaRPr lang="uk-UA" sz="2400" dirty="0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ru-RU" cap="all" dirty="0" err="1" smtClean="0">
                <a:solidFill>
                  <a:schemeClr val="tx1"/>
                </a:solidFill>
              </a:rPr>
              <a:t>Модернізація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 err="1" smtClean="0">
                <a:solidFill>
                  <a:schemeClr val="tx1"/>
                </a:solidFill>
              </a:rPr>
              <a:t>соцІального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 err="1" smtClean="0">
                <a:solidFill>
                  <a:schemeClr val="tx1"/>
                </a:solidFill>
              </a:rPr>
              <a:t>діалогУ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>
                <a:solidFill>
                  <a:schemeClr val="tx1"/>
                </a:solidFill>
              </a:rPr>
              <a:t>в </a:t>
            </a:r>
            <a:r>
              <a:rPr lang="ru-RU" cap="all" dirty="0" err="1">
                <a:solidFill>
                  <a:schemeClr val="tx1"/>
                </a:solidFill>
              </a:rPr>
              <a:t>УкраЇнІ</a:t>
            </a:r>
            <a:r>
              <a:rPr lang="ru-RU" cap="all" dirty="0">
                <a:solidFill>
                  <a:schemeClr val="tx1"/>
                </a:solidFill>
              </a:rPr>
              <a:t>.   </a:t>
            </a:r>
            <a:r>
              <a:rPr lang="ru-RU" dirty="0" err="1">
                <a:solidFill>
                  <a:schemeClr val="tx1"/>
                </a:solidFill>
              </a:rPr>
              <a:t>Київ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22січня 2016р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563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432048"/>
          </a:xfrm>
        </p:spPr>
        <p:txBody>
          <a:bodyPr>
            <a:noAutofit/>
          </a:bodyPr>
          <a:lstStyle/>
          <a:p>
            <a:pPr lvl="0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Адвокатування Стратегії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568952" cy="5544616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 для просування: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Національна тристороння соціально-економічна рада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латформа громадянського суспільства Україна-ЄС та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платформа ФГС Східного партнерства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Громадська рада при Комітеті ВРУ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пенсійного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рада при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МСП та НАН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(МСП,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Координаційно-експертна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рада з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ru-RU" cap="all" dirty="0" err="1" smtClean="0">
                <a:solidFill>
                  <a:schemeClr val="tx1"/>
                </a:solidFill>
              </a:rPr>
              <a:t>Модернізація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 err="1" smtClean="0">
                <a:solidFill>
                  <a:schemeClr val="tx1"/>
                </a:solidFill>
              </a:rPr>
              <a:t>соцІального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 err="1" smtClean="0">
                <a:solidFill>
                  <a:schemeClr val="tx1"/>
                </a:solidFill>
              </a:rPr>
              <a:t>діалогУ</a:t>
            </a:r>
            <a:r>
              <a:rPr lang="ru-RU" cap="all" dirty="0" smtClean="0">
                <a:solidFill>
                  <a:schemeClr val="tx1"/>
                </a:solidFill>
              </a:rPr>
              <a:t> </a:t>
            </a:r>
            <a:r>
              <a:rPr lang="ru-RU" cap="all" dirty="0">
                <a:solidFill>
                  <a:schemeClr val="tx1"/>
                </a:solidFill>
              </a:rPr>
              <a:t>в </a:t>
            </a:r>
            <a:r>
              <a:rPr lang="ru-RU" cap="all" dirty="0" err="1">
                <a:solidFill>
                  <a:schemeClr val="tx1"/>
                </a:solidFill>
              </a:rPr>
              <a:t>УкраЇнІ</a:t>
            </a:r>
            <a:r>
              <a:rPr lang="ru-RU" cap="all" dirty="0">
                <a:solidFill>
                  <a:schemeClr val="tx1"/>
                </a:solidFill>
              </a:rPr>
              <a:t>.   </a:t>
            </a:r>
            <a:r>
              <a:rPr lang="ru-RU" dirty="0" err="1">
                <a:solidFill>
                  <a:schemeClr val="tx1"/>
                </a:solidFill>
              </a:rPr>
              <a:t>Київ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22січня 2016р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372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3541</TotalTime>
  <Words>751</Words>
  <Application>Microsoft Macintosh PowerPoint</Application>
  <PresentationFormat>Экран (4:3)</PresentationFormat>
  <Paragraphs>95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"Разом сильніші – новий соціальний діалог у країнах Східного партнерства" </vt:lpstr>
      <vt:lpstr>Презентация PowerPoint</vt:lpstr>
      <vt:lpstr>Заходи проекту</vt:lpstr>
      <vt:lpstr>Документи, що розробляються в рамках проекту</vt:lpstr>
      <vt:lpstr>Міжнародний аспект проекту</vt:lpstr>
      <vt:lpstr>Напрямки модернізації соціального діалогу</vt:lpstr>
      <vt:lpstr>Мета та стратегічні напрямки Стратегії</vt:lpstr>
      <vt:lpstr>Адвокатування Стратегії</vt:lpstr>
      <vt:lpstr>При розробці Стратегії враховано:</vt:lpstr>
      <vt:lpstr>Презентация PowerPoint</vt:lpstr>
    </vt:vector>
  </TitlesOfParts>
  <Company>CPSD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Реформа социального диалога в Украине</dc:title>
  <dc:creator>leonidi</dc:creator>
  <cp:lastModifiedBy>Andrew Firth</cp:lastModifiedBy>
  <cp:revision>104</cp:revision>
  <cp:lastPrinted>2015-11-26T22:55:01Z</cp:lastPrinted>
  <dcterms:created xsi:type="dcterms:W3CDTF">2015-11-03T11:00:54Z</dcterms:created>
  <dcterms:modified xsi:type="dcterms:W3CDTF">2016-01-22T16:09:30Z</dcterms:modified>
</cp:coreProperties>
</file>