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2584" y="-5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5384B-54C7-4833-87C1-C0B45BAAF8E9}" type="datetimeFigureOut">
              <a:rPr lang="uk-UA" smtClean="0"/>
              <a:t>04.11.15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3B917-85DE-4B81-B77C-3618766BBF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3296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808D-55BB-4B3E-B8FB-A91AE4FB2B52}" type="datetime1">
              <a:rPr lang="uk-UA" smtClean="0"/>
              <a:t>04.11.15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55C3-0DED-4021-824F-A8C8FB97E3AA}" type="datetime1">
              <a:rPr lang="uk-UA" smtClean="0"/>
              <a:t>04.11.15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16012-32F3-42FC-8882-92B54875DB60}" type="datetime1">
              <a:rPr lang="uk-UA" smtClean="0"/>
              <a:t>04.11.15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3CB0-09AB-4DF5-8C32-BFB38E09E5A4}" type="datetime1">
              <a:rPr lang="uk-UA" smtClean="0"/>
              <a:t>04.11.15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3B86B-19E3-4AE0-86AF-736DE0904678}" type="datetime1">
              <a:rPr lang="uk-UA" smtClean="0"/>
              <a:t>04.11.15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EE99-D9B4-45F5-8BC4-F7BD9E99930B}" type="datetime1">
              <a:rPr lang="uk-UA" smtClean="0"/>
              <a:t>04.11.15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39CF6-40D5-47D5-920D-99123C89E248}" type="datetime1">
              <a:rPr lang="uk-UA" smtClean="0"/>
              <a:t>04.11.15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6F800-1A65-4D4F-9DAC-72D84CDF85BE}" type="datetime1">
              <a:rPr lang="uk-UA" smtClean="0"/>
              <a:t>04.11.15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4D136-9289-4ED7-A367-36203FBC3987}" type="datetime1">
              <a:rPr lang="uk-UA" smtClean="0"/>
              <a:t>04.11.15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E6C5-2AC8-41CE-9D1E-2E8D6F1FE937}" type="datetime1">
              <a:rPr lang="uk-UA" smtClean="0"/>
              <a:t>04.11.15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9A97-1F5D-4E1A-82DC-8D2377C03938}" type="datetime1">
              <a:rPr lang="uk-UA" smtClean="0"/>
              <a:t>04.11.15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C256D-D1E1-4072-BF2C-F85E7592EDF3}" type="datetime1">
              <a:rPr lang="uk-UA" smtClean="0"/>
              <a:t>04.11.15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gif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gif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8"/>
            <a:ext cx="7772400" cy="1995324"/>
          </a:xfrm>
        </p:spPr>
        <p:txBody>
          <a:bodyPr>
            <a:normAutofit/>
          </a:bodyPr>
          <a:lstStyle/>
          <a:p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924944"/>
            <a:ext cx="8208912" cy="3240360"/>
          </a:xfrm>
        </p:spPr>
        <p:txBody>
          <a:bodyPr>
            <a:normAutofit fontScale="85000" lnSpcReduction="20000"/>
          </a:bodyPr>
          <a:lstStyle/>
          <a:p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 социального диалога в Украине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Информационно-</a:t>
            </a:r>
            <a:r>
              <a:rPr lang="uk-UA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методический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семинар</a:t>
            </a: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5-6 ноября 2015 г.</a:t>
            </a:r>
          </a:p>
        </p:txBody>
      </p:sp>
      <p:pic>
        <p:nvPicPr>
          <p:cNvPr id="4" name="Рисунок 3" descr="C:\Users\Marina\Desktop\КАМИННИК\05-06\БЮРО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4372" y="1090365"/>
            <a:ext cx="1165860" cy="123761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Изображение 4" descr="Mac:private:var:folders:jY:jY2woXewG2iXQz3-Atnm4E+++TI:-Tmp-:TemporaryItems:institut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00" y="1599456"/>
            <a:ext cx="2350135" cy="533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Изображение 5" descr="Mac:private:var:folders:jY:jY2woXewG2iXQz3-Atnm4E+++TI:-Tmp-:TemporaryItems:logo_en.gif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63793"/>
            <a:ext cx="1409700" cy="973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82286"/>
            <a:ext cx="2400300" cy="650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2.3. Дискуссионные площадки для обсуждения и выработки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предожений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сфере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соцдиалога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200"/>
              </a:spcAft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Платформы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гражданского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общества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Украина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-ЕС «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Занятость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трудовые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здоровые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безопасные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труда,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политика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200"/>
              </a:spcAft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группа 5 «Социально-трудовая политика и социальный диалог» Национальной платформы Форума гражданского общества Восточного партнерства;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200"/>
              </a:spcAft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 социальных партнеров Платформы гражданского общества Украина – ЕС;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20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Координационно-экспертный совет по вопросам социальной политики Института труда и занятости населения МСП и НАН Украины.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39552" y="6356350"/>
            <a:ext cx="8136904" cy="365125"/>
          </a:xfrm>
        </p:spPr>
        <p:txBody>
          <a:bodyPr/>
          <a:lstStyle/>
          <a:p>
            <a:r>
              <a:rPr lang="ru-RU" cap="all" dirty="0">
                <a:solidFill>
                  <a:schemeClr val="tx1"/>
                </a:solidFill>
              </a:rPr>
              <a:t>Реформа социального диалога в Украине.   </a:t>
            </a:r>
            <a:r>
              <a:rPr lang="ru-RU" dirty="0">
                <a:solidFill>
                  <a:schemeClr val="tx1"/>
                </a:solidFill>
              </a:rPr>
              <a:t>Киев 5-6 ноября 2015 г.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Задачи социального диалога в условиях 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Ассоциации 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Украина-ЕС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56490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3.1. Защита прав наемных работников;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3.2. Обеспечение государственных социальных стандартов;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3.3. Содействие устойчивому развитию.</a:t>
            </a:r>
          </a:p>
          <a:p>
            <a:endParaRPr lang="uk-UA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55576" y="6356350"/>
            <a:ext cx="7992888" cy="365125"/>
          </a:xfrm>
        </p:spPr>
        <p:txBody>
          <a:bodyPr/>
          <a:lstStyle/>
          <a:p>
            <a:r>
              <a:rPr lang="ru-RU" cap="all" dirty="0">
                <a:solidFill>
                  <a:schemeClr val="tx1"/>
                </a:solidFill>
              </a:rPr>
              <a:t>Реформа социального диалога в Украине.   </a:t>
            </a:r>
            <a:r>
              <a:rPr lang="ru-RU" dirty="0">
                <a:solidFill>
                  <a:schemeClr val="tx1"/>
                </a:solidFill>
              </a:rPr>
              <a:t>Киев 5-6 ноября 2015 г.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3.1. Защита прав наемных работников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Переход </a:t>
            </a:r>
            <a:r>
              <a:rPr lang="ru-RU" dirty="0"/>
              <a:t>от реактивной до про-активной политики профсоюзов на предприятиях;</a:t>
            </a:r>
          </a:p>
          <a:p>
            <a:r>
              <a:rPr lang="ru-RU" dirty="0" smtClean="0"/>
              <a:t>Реальное </a:t>
            </a:r>
            <a:r>
              <a:rPr lang="ru-RU" dirty="0"/>
              <a:t>а не декларативное признание деятельности профсоюзов и </a:t>
            </a:r>
            <a:r>
              <a:rPr lang="ru-RU" dirty="0" smtClean="0"/>
              <a:t>законодательное </a:t>
            </a:r>
            <a:r>
              <a:rPr lang="ru-RU" dirty="0" smtClean="0"/>
              <a:t>обеспечение материальной </a:t>
            </a:r>
            <a:r>
              <a:rPr lang="ru-RU" dirty="0"/>
              <a:t>базы профсоюзного движения;</a:t>
            </a:r>
          </a:p>
          <a:p>
            <a:r>
              <a:rPr lang="ru-RU" dirty="0"/>
              <a:t>Необходимость разработки новой идеологии и новой стратегии деятельности </a:t>
            </a:r>
            <a:r>
              <a:rPr lang="ru-RU" dirty="0" smtClean="0"/>
              <a:t>профсоюзов (не </a:t>
            </a:r>
            <a:r>
              <a:rPr lang="ru-RU" dirty="0"/>
              <a:t>только </a:t>
            </a:r>
            <a:r>
              <a:rPr lang="ru-RU" dirty="0" smtClean="0"/>
              <a:t>перераспределение коллективных </a:t>
            </a:r>
            <a:r>
              <a:rPr lang="ru-RU" dirty="0"/>
              <a:t>благ и социальных </a:t>
            </a:r>
            <a:r>
              <a:rPr lang="ru-RU" dirty="0" smtClean="0"/>
              <a:t>услуг);</a:t>
            </a:r>
            <a:endParaRPr lang="ru-RU" dirty="0"/>
          </a:p>
          <a:p>
            <a:r>
              <a:rPr lang="ru-RU" dirty="0" smtClean="0"/>
              <a:t>Ведение </a:t>
            </a:r>
            <a:r>
              <a:rPr lang="ru-RU" dirty="0"/>
              <a:t>активной пропаганды </a:t>
            </a:r>
            <a:r>
              <a:rPr lang="ru-RU" dirty="0" smtClean="0"/>
              <a:t>деятельности профсоюзов.</a:t>
            </a:r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ru-RU" cap="all" dirty="0">
                <a:solidFill>
                  <a:schemeClr val="tx1"/>
                </a:solidFill>
              </a:rPr>
              <a:t>Реформа социального диалога в Украине.   </a:t>
            </a:r>
            <a:r>
              <a:rPr lang="ru-RU" dirty="0">
                <a:solidFill>
                  <a:schemeClr val="tx1"/>
                </a:solidFill>
              </a:rPr>
              <a:t>Киев 5-6 ноября 2015 г.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3.2. Обеспечение государственных социальных стандартов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54461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Отход от практики использования </a:t>
            </a:r>
            <a:r>
              <a:rPr lang="ru-RU" dirty="0" smtClean="0"/>
              <a:t>«уровня </a:t>
            </a:r>
            <a:r>
              <a:rPr lang="ru-RU" dirty="0"/>
              <a:t>обеспечения прожиточного </a:t>
            </a:r>
            <a:r>
              <a:rPr lang="ru-RU" dirty="0" smtClean="0"/>
              <a:t>минимума»;</a:t>
            </a:r>
            <a:endParaRPr lang="ru-RU" dirty="0"/>
          </a:p>
          <a:p>
            <a:pPr algn="just"/>
            <a:r>
              <a:rPr lang="ru-RU" dirty="0" smtClean="0"/>
              <a:t>Пересмотреть </a:t>
            </a:r>
            <a:r>
              <a:rPr lang="ru-RU" dirty="0"/>
              <a:t>подходы к расчету минимальных выплат;</a:t>
            </a:r>
          </a:p>
          <a:p>
            <a:pPr algn="just"/>
            <a:r>
              <a:rPr lang="ru-RU" dirty="0" smtClean="0"/>
              <a:t>Осовременить </a:t>
            </a:r>
            <a:r>
              <a:rPr lang="ru-RU" dirty="0"/>
              <a:t>методики определения прожиточного минимуму;</a:t>
            </a:r>
          </a:p>
          <a:p>
            <a:pPr algn="just"/>
            <a:r>
              <a:rPr lang="ru-RU" dirty="0"/>
              <a:t>Переход от социального минимуму к социальному стандарту;</a:t>
            </a:r>
          </a:p>
          <a:p>
            <a:pPr algn="just"/>
            <a:r>
              <a:rPr lang="ru-RU" dirty="0"/>
              <a:t>Предусматриваемый законом минимальный размер оплаты труда, если он поддерживается профсоюзами, должен устанавливаться с привлечением социальных партнеров. Уровень предусматриваемого законом минимального размера оплаты труда должен быть нацелен на более высокие стандарты;</a:t>
            </a:r>
          </a:p>
          <a:p>
            <a:pPr algn="just"/>
            <a:r>
              <a:rPr lang="ru-RU" dirty="0"/>
              <a:t>Вести активную деятельность по борьбе с такими явлениями, как работающие бедняки, социальный демпинг и демпинг заработной платы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39552" y="6356350"/>
            <a:ext cx="8136904" cy="365125"/>
          </a:xfrm>
        </p:spPr>
        <p:txBody>
          <a:bodyPr/>
          <a:lstStyle/>
          <a:p>
            <a:r>
              <a:rPr lang="ru-RU" cap="all" dirty="0">
                <a:solidFill>
                  <a:schemeClr val="tx1"/>
                </a:solidFill>
              </a:rPr>
              <a:t>Реформа социального диалога в Украине.   </a:t>
            </a:r>
            <a:r>
              <a:rPr lang="ru-RU" dirty="0">
                <a:solidFill>
                  <a:schemeClr val="tx1"/>
                </a:solidFill>
              </a:rPr>
              <a:t>Киев 5-6 ноября 2015 г.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3.3. Содействие устойчивому развитию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Повышение качества жизни как основная цель при планировании экономического развития;</a:t>
            </a:r>
          </a:p>
          <a:p>
            <a:r>
              <a:rPr lang="ru-RU" dirty="0" smtClean="0"/>
              <a:t>При планировании экономического развития используются все меры для согласования такого развития со здоровой эволюцией соответствующих групп населения;</a:t>
            </a:r>
          </a:p>
          <a:p>
            <a:r>
              <a:rPr lang="ru-RU" dirty="0" smtClean="0"/>
              <a:t>Баланс между фундаментальными социальными правами и экономическими свободами;</a:t>
            </a:r>
          </a:p>
          <a:p>
            <a:r>
              <a:rPr lang="ru-RU" dirty="0" smtClean="0"/>
              <a:t>Обеспечение политики</a:t>
            </a:r>
            <a:r>
              <a:rPr lang="ru-RU" dirty="0"/>
              <a:t>, направленной на создание зеленых рабочих мест, устойчивое будущее, эффективное общественное обслуживание, справедливое </a:t>
            </a:r>
            <a:r>
              <a:rPr lang="ru-RU" dirty="0" smtClean="0"/>
              <a:t>налогообложение.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ru-RU" cap="all" dirty="0">
                <a:solidFill>
                  <a:schemeClr val="tx1"/>
                </a:solidFill>
              </a:rPr>
              <a:t>Реформа социального диалога в Украине.   </a:t>
            </a:r>
            <a:r>
              <a:rPr lang="ru-RU" dirty="0">
                <a:solidFill>
                  <a:schemeClr val="tx1"/>
                </a:solidFill>
              </a:rPr>
              <a:t>Киев 5-6 ноября 2015 г.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Шаги по реформированию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социального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диалога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uk-UA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Украине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4.1. Создание дискуссионной площадки по содействию устойчивому развитию;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4.2. Повышения статуса социального диалога;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4.3. Разработка стратегии социального диалога.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11560" y="6356350"/>
            <a:ext cx="8064896" cy="365125"/>
          </a:xfrm>
        </p:spPr>
        <p:txBody>
          <a:bodyPr/>
          <a:lstStyle/>
          <a:p>
            <a:r>
              <a:rPr lang="ru-RU" cap="all" dirty="0">
                <a:solidFill>
                  <a:schemeClr val="tx1"/>
                </a:solidFill>
              </a:rPr>
              <a:t>Реформа социального диалога в Украине.   </a:t>
            </a:r>
            <a:r>
              <a:rPr lang="ru-RU" dirty="0">
                <a:solidFill>
                  <a:schemeClr val="tx1"/>
                </a:solidFill>
              </a:rPr>
              <a:t>Киев 5-6 ноября 2015 г.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4.1. Создание дискусионной площадки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содействию устойчивому развитию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80920" cy="365125"/>
          </a:xfrm>
        </p:spPr>
        <p:txBody>
          <a:bodyPr/>
          <a:lstStyle/>
          <a:p>
            <a:r>
              <a:rPr lang="ru-RU" cap="all" dirty="0">
                <a:solidFill>
                  <a:schemeClr val="tx1"/>
                </a:solidFill>
              </a:rPr>
              <a:t>Реформа социального диалога в Украине.   </a:t>
            </a:r>
            <a:r>
              <a:rPr lang="ru-RU" dirty="0">
                <a:solidFill>
                  <a:schemeClr val="tx1"/>
                </a:solidFill>
              </a:rPr>
              <a:t>Киев 5-6 ноября 2015 г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001" y="1124744"/>
            <a:ext cx="828092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Ассоциации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(ст.299)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предусматривает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Форума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гражданского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общества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поддержки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диалога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охватывает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аспекты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устойчивого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(в рамках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главы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13 «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Торговля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устойчивое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раздела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«Торговля и вопросы, связанные с торговлей» Соглашения);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Форум состоит из Консультативных групп Сторон по вопросам устойчивого развития. В Консультативных группах должны быть представлены организации работодателей, профсоюзы, НПО, которые работают в сфере социальной политики, Экологической политики, устойчивого развития.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деятельности Форума (консультативных групп) – предоставление рекомендаций относительно имплементации главы 13 «Торговля и устойчивое развитие»;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– </a:t>
            </a:r>
            <a:r>
              <a:rPr lang="ru-RU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взаимосогласование</a:t>
            </a:r>
            <a:r>
              <a:rPr lang="ru-RU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торгово-экономической, социальной и экологической политик (ст. 289);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этого Форума (консультативных групп) (</a:t>
            </a:r>
            <a:r>
              <a:rPr lang="ru-RU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299) и Платформы гражданского общества (</a:t>
            </a:r>
            <a:r>
              <a:rPr lang="ru-RU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469) четко не определена.</a:t>
            </a:r>
            <a:endParaRPr lang="uk-UA" sz="1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111770"/>
            <a:ext cx="8229600" cy="580926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4.2. Повышения статуса социального диалога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Расширение </a:t>
            </a:r>
            <a:r>
              <a:rPr lang="ru-RU" dirty="0" smtClean="0"/>
              <a:t>функций НТСЕС, в </a:t>
            </a:r>
            <a:r>
              <a:rPr lang="ru-RU" smtClean="0"/>
              <a:t>том числе, </a:t>
            </a:r>
            <a:r>
              <a:rPr lang="ru-RU" dirty="0" smtClean="0"/>
              <a:t>и  содействие устойчивому развитию </a:t>
            </a:r>
            <a:r>
              <a:rPr lang="ru-RU" dirty="0"/>
              <a:t>(независимый орган</a:t>
            </a:r>
            <a:r>
              <a:rPr lang="ru-RU" dirty="0" smtClean="0"/>
              <a:t>);</a:t>
            </a:r>
            <a:endParaRPr lang="ru-RU" dirty="0"/>
          </a:p>
          <a:p>
            <a:r>
              <a:rPr lang="ru-RU" dirty="0" smtClean="0"/>
              <a:t>Определение </a:t>
            </a:r>
            <a:r>
              <a:rPr lang="ru-RU" dirty="0"/>
              <a:t>в Конституции Украины НТСЕС как </a:t>
            </a:r>
            <a:r>
              <a:rPr lang="ru-RU" dirty="0" smtClean="0"/>
              <a:t>конституционного органа;</a:t>
            </a:r>
          </a:p>
          <a:p>
            <a:r>
              <a:rPr lang="ru-RU" dirty="0" smtClean="0"/>
              <a:t>Обязательное </a:t>
            </a:r>
            <a:r>
              <a:rPr lang="ru-RU" dirty="0"/>
              <a:t>рассмотрение предложений НТСЕС Верховным Советом Украины и КМУ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Расширение состава НТСЕС за счет включения представителей организаций гражданского общества, которые занимаются социальной и экологической политикой.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80920" cy="365125"/>
          </a:xfrm>
        </p:spPr>
        <p:txBody>
          <a:bodyPr/>
          <a:lstStyle/>
          <a:p>
            <a:r>
              <a:rPr lang="ru-RU" cap="all" dirty="0">
                <a:solidFill>
                  <a:schemeClr val="tx1"/>
                </a:solidFill>
              </a:rPr>
              <a:t>Реформа социального диалога в Украине.   </a:t>
            </a:r>
            <a:r>
              <a:rPr lang="ru-RU" dirty="0">
                <a:solidFill>
                  <a:schemeClr val="tx1"/>
                </a:solidFill>
              </a:rPr>
              <a:t>Киев 5-6 ноября 2015 г.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Autofit/>
          </a:bodyPr>
          <a:lstStyle/>
          <a:p>
            <a:r>
              <a:rPr lang="ru-RU" sz="3000" dirty="0" smtClean="0"/>
              <a:t>4.3. Разработка стратегии развития </a:t>
            </a:r>
            <a:br>
              <a:rPr lang="ru-RU" sz="3000" dirty="0" smtClean="0"/>
            </a:br>
            <a:r>
              <a:rPr lang="ru-RU" sz="3000" dirty="0" smtClean="0"/>
              <a:t>социального диалога </a:t>
            </a:r>
            <a:endParaRPr lang="uk-UA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4600" dirty="0" smtClean="0"/>
              <a:t>Подготовлено несколько комплексных документов, посвященных проблемам социального диалога:</a:t>
            </a:r>
            <a:endParaRPr lang="ru-RU" sz="4600" dirty="0"/>
          </a:p>
          <a:p>
            <a:r>
              <a:rPr lang="ru-RU" sz="4600" dirty="0" smtClean="0"/>
              <a:t>Резолюция </a:t>
            </a:r>
            <a:r>
              <a:rPr lang="ru-RU" sz="4600" dirty="0"/>
              <a:t>участников Всеукраинского форума «Новые вызовы и возможности социального развития Украины в рамках ассоциации с Европейским Союзом» (февраль 2015)</a:t>
            </a:r>
            <a:endParaRPr lang="uk-UA" sz="4600" dirty="0"/>
          </a:p>
          <a:p>
            <a:r>
              <a:rPr lang="ru-RU" sz="4600" dirty="0" smtClean="0"/>
              <a:t>Трудовой </a:t>
            </a:r>
            <a:r>
              <a:rPr lang="ru-RU" sz="4600" dirty="0"/>
              <a:t>ультиматум профессиональных союзов Кабинету Министров Украины (июнь 2015</a:t>
            </a:r>
            <a:r>
              <a:rPr lang="ru-RU" sz="4600" dirty="0" smtClean="0"/>
              <a:t>);</a:t>
            </a:r>
            <a:endParaRPr lang="uk-UA" sz="4600" dirty="0"/>
          </a:p>
          <a:p>
            <a:r>
              <a:rPr lang="ru-RU" sz="4600" dirty="0" smtClean="0"/>
              <a:t>Оценка </a:t>
            </a:r>
            <a:r>
              <a:rPr lang="ru-RU" sz="4600" dirty="0"/>
              <a:t>внедрения Соглашения об Ассоциации «Украина-ЕС» в сфере социального диалога 13-й рабочей группы Украинской стороны Платформы гражданского общества  (август 2015</a:t>
            </a:r>
            <a:r>
              <a:rPr lang="ru-RU" sz="4600" dirty="0" smtClean="0"/>
              <a:t>);</a:t>
            </a:r>
            <a:endParaRPr lang="uk-UA" sz="4600" dirty="0"/>
          </a:p>
          <a:p>
            <a:r>
              <a:rPr lang="ru-RU" sz="4600" dirty="0" smtClean="0"/>
              <a:t>О </a:t>
            </a:r>
            <a:r>
              <a:rPr lang="ru-RU" sz="4600" dirty="0"/>
              <a:t>состоянии дел с соблюдением прав  и интересов граждан Украины в условиях реформ и европейской интеграции Украины (октябрь 2015</a:t>
            </a:r>
            <a:r>
              <a:rPr lang="ru-RU" sz="4600" dirty="0" smtClean="0"/>
              <a:t>);</a:t>
            </a:r>
            <a:endParaRPr lang="uk-UA" sz="4600" dirty="0"/>
          </a:p>
          <a:p>
            <a:r>
              <a:rPr lang="ru-RU" sz="4600" dirty="0" smtClean="0"/>
              <a:t>План </a:t>
            </a:r>
            <a:r>
              <a:rPr lang="ru-RU" sz="4600" dirty="0"/>
              <a:t>мероприятий по </a:t>
            </a:r>
            <a:r>
              <a:rPr lang="ru-RU" sz="4600" dirty="0" smtClean="0"/>
              <a:t>реализации Национальной </a:t>
            </a:r>
            <a:r>
              <a:rPr lang="ru-RU" sz="4600" dirty="0"/>
              <a:t>стратегии в сфере прав человека (готовится</a:t>
            </a:r>
            <a:r>
              <a:rPr lang="ru-RU" sz="4600" dirty="0" smtClean="0"/>
              <a:t>).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3400" b="1" dirty="0" smtClean="0"/>
              <a:t>Формат </a:t>
            </a:r>
            <a:r>
              <a:rPr lang="ru-RU" sz="3400" b="1" dirty="0"/>
              <a:t>документа! </a:t>
            </a:r>
            <a:r>
              <a:rPr lang="ru-RU" sz="3400" dirty="0"/>
              <a:t>Политическое предложение (докладная записка Кабинета Министров относительно  реализации государственной </a:t>
            </a:r>
            <a:r>
              <a:rPr lang="ru-RU" sz="3400" dirty="0" smtClean="0"/>
              <a:t>политики, </a:t>
            </a:r>
            <a:r>
              <a:rPr lang="ru-RU" sz="3400" dirty="0"/>
              <a:t>Постановление КМУ от 18.07.2007 № 950</a:t>
            </a:r>
            <a:r>
              <a:rPr lang="ru-RU" sz="3400" dirty="0" smtClean="0"/>
              <a:t>), на его основе «Стратегию развития (реформирования) социального диалога в Украине для обеспечения устойчивого развития»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827584" y="6356350"/>
            <a:ext cx="7776864" cy="365125"/>
          </a:xfrm>
        </p:spPr>
        <p:txBody>
          <a:bodyPr/>
          <a:lstStyle/>
          <a:p>
            <a:r>
              <a:rPr lang="ru-RU" cap="all" dirty="0" smtClean="0">
                <a:solidFill>
                  <a:schemeClr val="tx1"/>
                </a:solidFill>
              </a:rPr>
              <a:t>Реформа </a:t>
            </a:r>
            <a:r>
              <a:rPr lang="ru-RU" cap="all" dirty="0">
                <a:solidFill>
                  <a:schemeClr val="tx1"/>
                </a:solidFill>
              </a:rPr>
              <a:t>социального диалога в Украине.   </a:t>
            </a:r>
            <a:r>
              <a:rPr lang="ru-RU" dirty="0">
                <a:solidFill>
                  <a:schemeClr val="tx1"/>
                </a:solidFill>
              </a:rPr>
              <a:t>Киев 5-6 ноября 2015 г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r>
              <a:rPr lang="ru-RU" dirty="0" smtClean="0"/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437112"/>
            <a:ext cx="8229600" cy="30572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/>
              <a:t>СПАСИБО ЗА ВНИМАНИЕ</a:t>
            </a:r>
            <a:endParaRPr lang="uk-UA" sz="40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39552" y="6356350"/>
            <a:ext cx="8280920" cy="365125"/>
          </a:xfrm>
        </p:spPr>
        <p:txBody>
          <a:bodyPr/>
          <a:lstStyle/>
          <a:p>
            <a:r>
              <a:rPr lang="ru-RU" cap="all" dirty="0">
                <a:solidFill>
                  <a:schemeClr val="tx1"/>
                </a:solidFill>
              </a:rPr>
              <a:t>Реформа социального диалога в Украине.   </a:t>
            </a:r>
            <a:r>
              <a:rPr lang="ru-RU" dirty="0">
                <a:solidFill>
                  <a:schemeClr val="tx1"/>
                </a:solidFill>
              </a:rPr>
              <a:t>Киев 5-6 ноября 2015 г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r>
              <a:rPr lang="ru-RU" dirty="0" smtClean="0"/>
              <a:t>.</a:t>
            </a:r>
            <a:endParaRPr lang="uk-UA" dirty="0"/>
          </a:p>
        </p:txBody>
      </p:sp>
      <p:pic>
        <p:nvPicPr>
          <p:cNvPr id="5" name="Рисунок 4" descr="C:\Users\Marina\Desktop\КАМИННИК\05-06\БЮРО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396" y="1484784"/>
            <a:ext cx="1165860" cy="123761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Изображение 4" descr="Mac:private:var:folders:jY:jY2woXewG2iXQz3-Atnm4E+++TI:-Tmp-:TemporaryItems:institut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00" y="1988840"/>
            <a:ext cx="2350135" cy="533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Изображение 5" descr="Mac:private:var:folders:jY:jY2woXewG2iXQz3-Atnm4E+++TI:-Tmp-:TemporaryItems:logo_en.gif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63793"/>
            <a:ext cx="1409700" cy="973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82286"/>
            <a:ext cx="2400300" cy="65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3434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презентации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Новый импульс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вропейского социального диалога.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Социальный диалог в контексте Ассоциации Украина – ЕС.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социального диалога в условиях </a:t>
            </a:r>
            <a:r>
              <a:rPr lang="uk-UA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Ассоциации </a:t>
            </a:r>
            <a:r>
              <a:rPr lang="uk-UA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Украина – ЕС.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Шаги по реформированию</a:t>
            </a:r>
            <a:r>
              <a:rPr lang="uk-UA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социального</a:t>
            </a:r>
            <a:r>
              <a:rPr lang="uk-UA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диалога</a:t>
            </a:r>
            <a:r>
              <a:rPr lang="uk-UA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uk-UA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Украине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ru-RU" sz="2800" dirty="0" smtClean="0"/>
          </a:p>
          <a:p>
            <a:pPr marL="514350" indent="-514350">
              <a:buAutoNum type="arabicPeriod"/>
            </a:pPr>
            <a:endParaRPr lang="uk-UA" sz="2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55576" y="6356350"/>
            <a:ext cx="7848872" cy="365125"/>
          </a:xfrm>
        </p:spPr>
        <p:txBody>
          <a:bodyPr/>
          <a:lstStyle/>
          <a:p>
            <a:r>
              <a:rPr lang="ru-RU" cap="all" dirty="0" smtClean="0">
                <a:solidFill>
                  <a:schemeClr val="tx1"/>
                </a:solidFill>
              </a:rPr>
              <a:t>Реформа социального диалога в Украине.   </a:t>
            </a:r>
            <a:r>
              <a:rPr lang="ru-RU" dirty="0" smtClean="0">
                <a:solidFill>
                  <a:schemeClr val="tx1"/>
                </a:solidFill>
              </a:rPr>
              <a:t>Киев 5-6 ноября 2015 г.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84982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Новый импульс 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Европейского социального диалога 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525963"/>
          </a:xfrm>
        </p:spPr>
        <p:txBody>
          <a:bodyPr/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 Экономический кризис в еврозоне и социально-трудовые права;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1.2. Социальный диалог в изменяющемся мире;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1.3. Перезагрузка европейского социального диалога.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83568" y="6356350"/>
            <a:ext cx="8064896" cy="365125"/>
          </a:xfrm>
        </p:spPr>
        <p:txBody>
          <a:bodyPr/>
          <a:lstStyle/>
          <a:p>
            <a:r>
              <a:rPr lang="ru-RU" cap="all" dirty="0">
                <a:solidFill>
                  <a:schemeClr val="tx1"/>
                </a:solidFill>
              </a:rPr>
              <a:t>Реформа социального диалога в Украине.   </a:t>
            </a:r>
            <a:r>
              <a:rPr lang="ru-RU" dirty="0">
                <a:solidFill>
                  <a:schemeClr val="tx1"/>
                </a:solidFill>
              </a:rPr>
              <a:t>Киев 5-6 ноября 2015 г.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 Экономический кризис в еврозоне 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социально-трудовые права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dirty="0" smtClean="0"/>
              <a:t>Звучат требования пересмотреть достижения Социальной  Европы;</a:t>
            </a:r>
          </a:p>
          <a:p>
            <a:pPr fontAlgn="base"/>
            <a:r>
              <a:rPr lang="ru-RU" dirty="0" smtClean="0"/>
              <a:t>Правительства обращаются с просьбами  пересмотреть социальные нормы, а иногда и упразднить их, что бы избежать падения конкурентоспособности предприятий и экономик; </a:t>
            </a:r>
          </a:p>
          <a:p>
            <a:pPr fontAlgn="base"/>
            <a:r>
              <a:rPr lang="ru-RU" dirty="0" smtClean="0"/>
              <a:t>Теряется </a:t>
            </a:r>
            <a:r>
              <a:rPr lang="ru-RU" dirty="0"/>
              <a:t>импульс развития социального </a:t>
            </a:r>
            <a:r>
              <a:rPr lang="ru-RU" dirty="0" smtClean="0"/>
              <a:t>диалога в связи с</a:t>
            </a:r>
            <a:r>
              <a:rPr lang="ru-RU" dirty="0"/>
              <a:t> </a:t>
            </a:r>
            <a:r>
              <a:rPr lang="ru-RU" dirty="0" err="1" smtClean="0"/>
              <a:t>дерегуляцией</a:t>
            </a:r>
            <a:r>
              <a:rPr lang="ru-RU" dirty="0" smtClean="0"/>
              <a:t> </a:t>
            </a:r>
            <a:r>
              <a:rPr lang="ru-RU" dirty="0"/>
              <a:t>рынка труда и </a:t>
            </a:r>
            <a:r>
              <a:rPr lang="ru-RU" dirty="0" smtClean="0"/>
              <a:t>расширением нестандартной занятости.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39552" y="6356350"/>
            <a:ext cx="8208912" cy="365125"/>
          </a:xfrm>
        </p:spPr>
        <p:txBody>
          <a:bodyPr/>
          <a:lstStyle/>
          <a:p>
            <a:r>
              <a:rPr lang="ru-RU" cap="all" dirty="0">
                <a:solidFill>
                  <a:schemeClr val="tx1"/>
                </a:solidFill>
              </a:rPr>
              <a:t>Реформа социального диалога в Украине.   </a:t>
            </a:r>
            <a:r>
              <a:rPr lang="ru-RU" dirty="0">
                <a:solidFill>
                  <a:schemeClr val="tx1"/>
                </a:solidFill>
              </a:rPr>
              <a:t>Киев 5-6 ноября 2015 г.</a:t>
            </a:r>
            <a:endParaRPr lang="uk-UA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1.2. Социальный диалог в изменяющемся мире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uk-UA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факторов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снижает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социального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диалога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уменьшает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реализовывать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профсоюзные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права: </a:t>
            </a:r>
          </a:p>
          <a:p>
            <a:pPr>
              <a:buFontTx/>
              <a:buChar char="-"/>
            </a:pP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конкуренции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глобализации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Разделение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рынков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труда на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отдельные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сегменты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разными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характеристиками; 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Ослабление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перераспределительной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функции налоговой и социальных систем;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уровня безработицы, особенно в условиях кризиса;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Снижения доли оплаты труда в структуре Валового внутреннего продукта (ВВП);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Подчинение коллективных переговоров целям государственной экономической политики.</a:t>
            </a:r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ru-RU" cap="all" dirty="0">
                <a:solidFill>
                  <a:schemeClr val="tx1"/>
                </a:solidFill>
              </a:rPr>
              <a:t>Реформа социального диалога в Украине.   </a:t>
            </a:r>
            <a:r>
              <a:rPr lang="ru-RU" dirty="0">
                <a:solidFill>
                  <a:schemeClr val="tx1"/>
                </a:solidFill>
              </a:rPr>
              <a:t>Киев 5-6 ноября 2015 г.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1.3. Перезагрузка европейского 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социального диалога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европейского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социального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путем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принятия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2016 году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комплекса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минимальных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социальных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прав,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должны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быть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минимальным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набором, а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основой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максимального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защиты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снижать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Франция и Германия инициировали работу по созданию «социальной </a:t>
            </a:r>
            <a:r>
              <a:rPr lang="ru-RU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Еврогруппы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по аналогии с уже существующей финансово-экономической </a:t>
            </a:r>
            <a:r>
              <a:rPr lang="ru-RU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Еврогруппой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вице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-президент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Еврокомиссии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ответственный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</a:t>
            </a:r>
            <a:r>
              <a:rPr lang="uk-UA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диалог</a:t>
            </a:r>
            <a:r>
              <a:rPr 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Международные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торговые и инвестиционные соглашения ЕС, в частности, трансатлантическое торгово-инвестиционное партнерство, должны быть направлены на совместное процветание и ставить в центр внимания устойчивое экономическое и социальное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развитие.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Тот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uk-UA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валютный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союзы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диалог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uk-UA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развиваться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uk-UA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гармонии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глубоко</a:t>
            </a:r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ошибается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buNone/>
            </a:pPr>
            <a:r>
              <a:rPr lang="uk-U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Жан-Клод Юнкер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Президент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Еврокомиссии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80920" cy="365125"/>
          </a:xfrm>
        </p:spPr>
        <p:txBody>
          <a:bodyPr/>
          <a:lstStyle/>
          <a:p>
            <a:r>
              <a:rPr lang="ru-RU" cap="all" dirty="0">
                <a:solidFill>
                  <a:schemeClr val="tx1"/>
                </a:solidFill>
              </a:rPr>
              <a:t>Реформа социального диалога в Украине.   </a:t>
            </a:r>
            <a:r>
              <a:rPr lang="ru-RU" dirty="0">
                <a:solidFill>
                  <a:schemeClr val="tx1"/>
                </a:solidFill>
              </a:rPr>
              <a:t>Киев 5-6 ноября 2015 г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Социальный диалог в контексте 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Ассоциации Украина – ЕС.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2.1. Экономический кризис в Украине и состояние социального диалога;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2.2. Нормативные документы в рамках реализации Соглашения об Ассоциации;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2.3. Дискуссионные площадки для обсуждения и выработки предложений в сфере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соцдиалога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11560" y="6356350"/>
            <a:ext cx="7920880" cy="365125"/>
          </a:xfrm>
        </p:spPr>
        <p:txBody>
          <a:bodyPr/>
          <a:lstStyle/>
          <a:p>
            <a:r>
              <a:rPr lang="ru-RU" cap="all" dirty="0">
                <a:solidFill>
                  <a:schemeClr val="tx1"/>
                </a:solidFill>
              </a:rPr>
              <a:t>Реформа социального диалога в Украине.   </a:t>
            </a:r>
            <a:r>
              <a:rPr lang="ru-RU" dirty="0">
                <a:solidFill>
                  <a:schemeClr val="tx1"/>
                </a:solidFill>
              </a:rPr>
              <a:t>Киев 5-6 ноября 2015 г.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2.1. Экономический кризис в Украине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 социально-трудовые права</a:t>
            </a: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8"/>
            <a:ext cx="8640960" cy="5040560"/>
          </a:xfrm>
        </p:spPr>
        <p:txBody>
          <a:bodyPr>
            <a:noAutofit/>
          </a:bodyPr>
          <a:lstStyle/>
          <a:p>
            <a:r>
              <a:rPr lang="ru-RU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Внешняя задолженность (по данным МВФ), достигнет в 2015 году уровня 158,4 % ВВП, по сравнению со 102,4 % ВВП в 2014 году;</a:t>
            </a:r>
          </a:p>
          <a:p>
            <a:r>
              <a:rPr lang="ru-RU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рейтинге </a:t>
            </a:r>
            <a:r>
              <a:rPr lang="uk-UA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Transparency</a:t>
            </a:r>
            <a:r>
              <a:rPr lang="uk-UA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uk-UA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Украина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занимает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уровню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142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175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находится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позади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Нигерии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uk-UA" sz="1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Ливана</a:t>
            </a:r>
            <a:r>
              <a:rPr lang="uk-UA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инфляции в 2014 году составил 124,9 %, а за январь-август 2015 года – 138,2 %;</a:t>
            </a:r>
          </a:p>
          <a:p>
            <a:r>
              <a:rPr lang="ru-RU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юридического оформления трудовых отношений (абсолютно бесправны в отсутствии социальной защиты) работают 4.6.млн. украинцев;</a:t>
            </a:r>
          </a:p>
          <a:p>
            <a:r>
              <a:rPr lang="ru-RU" sz="1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Минимальная зарплата составляет меньше 50 дол. США , что втрое ниже определенного ООН уровня нищета – 5 дол  в день и уровня нищеты определенным Всемирным банком в 1.9 дол. в день;</a:t>
            </a:r>
          </a:p>
          <a:p>
            <a:pPr lvl="0"/>
            <a:r>
              <a:rPr lang="ru-RU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</a:t>
            </a:r>
            <a:r>
              <a:rPr lang="ru-RU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Держкомстата</a:t>
            </a:r>
            <a:r>
              <a:rPr lang="ru-RU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общая сумма задолженности по выплатам заработной плате, за январь-август 2015 года, выросла на 51% и достигла 2 млрд. грн. При этом, 83.45% зарплатных долгов это долги экономически активных предприятий.</a:t>
            </a:r>
            <a:endParaRPr lang="uk-UA" sz="1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80920" cy="365125"/>
          </a:xfrm>
        </p:spPr>
        <p:txBody>
          <a:bodyPr/>
          <a:lstStyle/>
          <a:p>
            <a:r>
              <a:rPr lang="ru-RU" cap="all" dirty="0">
                <a:solidFill>
                  <a:schemeClr val="tx1"/>
                </a:solidFill>
              </a:rPr>
              <a:t>Реформа социального диалога в Украине.   </a:t>
            </a:r>
            <a:r>
              <a:rPr lang="ru-RU" dirty="0">
                <a:solidFill>
                  <a:schemeClr val="tx1"/>
                </a:solidFill>
              </a:rPr>
              <a:t>Киев 5-6 ноября 2015 г.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2.2. Нормативные документы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рамках реализации СА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184576"/>
          </a:xfrm>
        </p:spPr>
        <p:txBody>
          <a:bodyPr>
            <a:normAutofit fontScale="55000" lnSpcReduction="20000"/>
          </a:bodyPr>
          <a:lstStyle/>
          <a:p>
            <a:r>
              <a:rPr lang="ru-RU" sz="3600" dirty="0"/>
              <a:t>«</a:t>
            </a:r>
            <a:r>
              <a:rPr lang="uk-UA" sz="3600" dirty="0"/>
              <a:t>План </a:t>
            </a:r>
            <a:r>
              <a:rPr lang="uk-UA" sz="3600" dirty="0" err="1"/>
              <a:t>мероприятий</a:t>
            </a:r>
            <a:r>
              <a:rPr lang="uk-UA" sz="3600" dirty="0"/>
              <a:t> по </a:t>
            </a:r>
            <a:r>
              <a:rPr lang="uk-UA" sz="3600" dirty="0" err="1"/>
              <a:t>имплементации</a:t>
            </a:r>
            <a:r>
              <a:rPr lang="uk-UA" sz="3600" dirty="0"/>
              <a:t> </a:t>
            </a:r>
            <a:r>
              <a:rPr lang="uk-UA" sz="3600" dirty="0" err="1"/>
              <a:t>Соглашения</a:t>
            </a:r>
            <a:r>
              <a:rPr lang="uk-UA" sz="3600" dirty="0"/>
              <a:t> </a:t>
            </a:r>
            <a:r>
              <a:rPr lang="uk-UA" sz="3600" dirty="0" smtClean="0"/>
              <a:t>об </a:t>
            </a:r>
            <a:r>
              <a:rPr lang="uk-UA" sz="3600" dirty="0" err="1" smtClean="0"/>
              <a:t>Ассоциации</a:t>
            </a:r>
            <a:r>
              <a:rPr lang="uk-UA" sz="3600" dirty="0" smtClean="0"/>
              <a:t> </a:t>
            </a:r>
            <a:r>
              <a:rPr lang="uk-UA" sz="3600" dirty="0" err="1"/>
              <a:t>между</a:t>
            </a:r>
            <a:r>
              <a:rPr lang="uk-UA" sz="3600" dirty="0"/>
              <a:t> </a:t>
            </a:r>
            <a:r>
              <a:rPr lang="uk-UA" sz="3600" dirty="0" err="1"/>
              <a:t>Украиной</a:t>
            </a:r>
            <a:r>
              <a:rPr lang="uk-UA" sz="3600" dirty="0"/>
              <a:t>, с </a:t>
            </a:r>
            <a:r>
              <a:rPr lang="uk-UA" sz="3600" dirty="0" err="1"/>
              <a:t>одной</a:t>
            </a:r>
            <a:r>
              <a:rPr lang="uk-UA" sz="3600" dirty="0"/>
              <a:t> </a:t>
            </a:r>
            <a:r>
              <a:rPr lang="uk-UA" sz="3600" dirty="0" err="1"/>
              <a:t>сторон</a:t>
            </a:r>
            <a:r>
              <a:rPr lang="ru-RU" sz="3600" dirty="0"/>
              <a:t>ы, и Европейским Союзом, Европейский Сообществом по атомной энергии и их государствами-членами с другой стороны, на 2014-2017 года» </a:t>
            </a:r>
            <a:r>
              <a:rPr lang="uk-UA" sz="3600" dirty="0"/>
              <a:t>КМУ </a:t>
            </a:r>
            <a:r>
              <a:rPr lang="uk-UA" sz="3600" dirty="0" smtClean="0"/>
              <a:t>,17 </a:t>
            </a:r>
            <a:r>
              <a:rPr lang="uk-UA" sz="3600" dirty="0" err="1"/>
              <a:t>сентября</a:t>
            </a:r>
            <a:r>
              <a:rPr lang="uk-UA" sz="3600" dirty="0"/>
              <a:t> 2014 </a:t>
            </a:r>
            <a:r>
              <a:rPr lang="uk-UA" sz="3600" dirty="0" smtClean="0"/>
              <a:t>г., </a:t>
            </a:r>
            <a:r>
              <a:rPr lang="uk-UA" sz="3600" dirty="0"/>
              <a:t>№ 847-р.</a:t>
            </a:r>
          </a:p>
          <a:p>
            <a:r>
              <a:rPr lang="uk-UA" sz="3600" dirty="0"/>
              <a:t>Соглашение про коалицию депутатских </a:t>
            </a:r>
            <a:r>
              <a:rPr lang="uk-UA" sz="3600" dirty="0" smtClean="0"/>
              <a:t>фракций </a:t>
            </a:r>
            <a:r>
              <a:rPr lang="uk-UA" sz="3600" dirty="0"/>
              <a:t>«Европейская Украина», 27 нобяря 2014 г.</a:t>
            </a:r>
          </a:p>
          <a:p>
            <a:r>
              <a:rPr lang="uk-UA" sz="3600" dirty="0"/>
              <a:t>«</a:t>
            </a:r>
            <a:r>
              <a:rPr lang="uk-UA" sz="3600" dirty="0" err="1"/>
              <a:t>Программа</a:t>
            </a:r>
            <a:r>
              <a:rPr lang="uk-UA" sz="3600" dirty="0"/>
              <a:t> </a:t>
            </a:r>
            <a:r>
              <a:rPr lang="uk-UA" sz="3600" dirty="0" err="1"/>
              <a:t>деятельности</a:t>
            </a:r>
            <a:r>
              <a:rPr lang="uk-UA" sz="3600" dirty="0"/>
              <a:t> </a:t>
            </a:r>
            <a:r>
              <a:rPr lang="uk-UA" sz="3600" dirty="0" err="1"/>
              <a:t>Кабинета</a:t>
            </a:r>
            <a:r>
              <a:rPr lang="uk-UA" sz="3600" dirty="0"/>
              <a:t> </a:t>
            </a:r>
            <a:r>
              <a:rPr lang="uk-UA" sz="3600" dirty="0" err="1"/>
              <a:t>Министров</a:t>
            </a:r>
            <a:r>
              <a:rPr lang="uk-UA" sz="3600" dirty="0"/>
              <a:t> </a:t>
            </a:r>
            <a:r>
              <a:rPr lang="uk-UA" sz="3600" dirty="0" err="1"/>
              <a:t>Украины</a:t>
            </a:r>
            <a:r>
              <a:rPr lang="uk-UA" sz="3600" dirty="0"/>
              <a:t>», ВРУ, </a:t>
            </a:r>
            <a:r>
              <a:rPr lang="ru-RU" sz="3600" dirty="0"/>
              <a:t>11 декабря 2014 года, № 26-VIII</a:t>
            </a:r>
            <a:endParaRPr lang="uk-UA" sz="3600" dirty="0"/>
          </a:p>
          <a:p>
            <a:r>
              <a:rPr lang="ru-RU" sz="3600" dirty="0"/>
              <a:t>«План действий для Украины 2015-2017г.г.» Комитет министров Совет Европы, 21 января 2015 г.;</a:t>
            </a:r>
            <a:endParaRPr lang="uk-UA" sz="3600" dirty="0"/>
          </a:p>
          <a:p>
            <a:r>
              <a:rPr lang="ru-RU" sz="3600" dirty="0"/>
              <a:t>«Об </a:t>
            </a:r>
            <a:r>
              <a:rPr lang="ru-RU" sz="3600" dirty="0" smtClean="0"/>
              <a:t>утверждении </a:t>
            </a:r>
            <a:r>
              <a:rPr lang="ru-RU" sz="3600" dirty="0"/>
              <a:t>разработанных Министерством социальной политики планов имплементации некоторых законодательных актов ЕС», КМУ, 21 января 2015 г., № 34-р;</a:t>
            </a:r>
            <a:endParaRPr lang="uk-UA" sz="3600" dirty="0"/>
          </a:p>
          <a:p>
            <a:r>
              <a:rPr lang="ru-RU" sz="3600" dirty="0"/>
              <a:t>«План мероприятий по выполнению Программы деятельности Кабинета Министров Украины и Стратегии устойчивого развития «Украина – 2020», ВРУ, 4 марта 2015 года, № </a:t>
            </a:r>
            <a:r>
              <a:rPr lang="uk-UA" sz="3600" dirty="0"/>
              <a:t>213-р</a:t>
            </a:r>
          </a:p>
          <a:p>
            <a:r>
              <a:rPr lang="ru-RU" sz="3600" dirty="0"/>
              <a:t>«План законодательного обеспечения реформ в Украине», ВРУ, 4 июня 2015 года, № 509-</a:t>
            </a:r>
            <a:r>
              <a:rPr lang="uk-UA" sz="3600" dirty="0" smtClean="0"/>
              <a:t>VIII</a:t>
            </a:r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ru-RU" cap="all" dirty="0">
                <a:solidFill>
                  <a:schemeClr val="tx1"/>
                </a:solidFill>
              </a:rPr>
              <a:t>Реформа социального диалога в Украине.   </a:t>
            </a:r>
            <a:r>
              <a:rPr lang="ru-RU" dirty="0">
                <a:solidFill>
                  <a:schemeClr val="tx1"/>
                </a:solidFill>
              </a:rPr>
              <a:t>Киев 5-6 ноября 2015 г.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1679</Words>
  <Application>Microsoft Macintosh PowerPoint</Application>
  <PresentationFormat>Экран (4:3)</PresentationFormat>
  <Paragraphs>123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Структура презентации </vt:lpstr>
      <vt:lpstr>1. Новый импульс  Европейского социального диалога </vt:lpstr>
      <vt:lpstr>1.1. Экономический кризис в еврозоне  и социально-трудовые права </vt:lpstr>
      <vt:lpstr>1.2. Социальный диалог в изменяющемся мире </vt:lpstr>
      <vt:lpstr>1.3. Перезагрузка европейского  социального диалога</vt:lpstr>
      <vt:lpstr>2. Социальный диалог в контексте  Ассоциации Украина – ЕС.</vt:lpstr>
      <vt:lpstr>2.1. Экономический кризис в Украине  и социально-трудовые права</vt:lpstr>
      <vt:lpstr>2.2. Нормативные документы  в рамках реализации СА </vt:lpstr>
      <vt:lpstr>2.3. Дискуссионные площадки для обсуждения и выработки предожений в сфере соцдиалога.</vt:lpstr>
      <vt:lpstr>3. Задачи социального диалога в условиях Ассоциации Украина-ЕС</vt:lpstr>
      <vt:lpstr>3.1. Защита прав наемных работников</vt:lpstr>
      <vt:lpstr>3.2. Обеспечение государственных социальных стандартов</vt:lpstr>
      <vt:lpstr>3.3. Содействие устойчивому развитию </vt:lpstr>
      <vt:lpstr>4. Шаги по реформированию  социального диалога в Украине</vt:lpstr>
      <vt:lpstr>4.1. Создание дискусионной площадки  по содействию устойчивому развитию</vt:lpstr>
      <vt:lpstr>4.2. Повышения статуса социального диалога</vt:lpstr>
      <vt:lpstr>4.3. Разработка стратегии развития  социального диалога </vt:lpstr>
      <vt:lpstr>Презентация PowerPoint</vt:lpstr>
    </vt:vector>
  </TitlesOfParts>
  <Company>CPSD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Реформа социального диалога в Украине</dc:title>
  <dc:creator>leonidi</dc:creator>
  <cp:lastModifiedBy>Andrew Firth</cp:lastModifiedBy>
  <cp:revision>53</cp:revision>
  <dcterms:created xsi:type="dcterms:W3CDTF">2015-11-03T11:00:54Z</dcterms:created>
  <dcterms:modified xsi:type="dcterms:W3CDTF">2015-11-04T10:27:29Z</dcterms:modified>
</cp:coreProperties>
</file>